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84"/>
  </p:notesMasterIdLst>
  <p:sldIdLst>
    <p:sldId id="256" r:id="rId7"/>
    <p:sldId id="3354" r:id="rId8"/>
    <p:sldId id="3100" r:id="rId9"/>
    <p:sldId id="3355" r:id="rId10"/>
    <p:sldId id="3353" r:id="rId11"/>
    <p:sldId id="257" r:id="rId12"/>
    <p:sldId id="2532" r:id="rId13"/>
    <p:sldId id="2122" r:id="rId14"/>
    <p:sldId id="2121" r:id="rId15"/>
    <p:sldId id="3356" r:id="rId16"/>
    <p:sldId id="3360" r:id="rId17"/>
    <p:sldId id="3357" r:id="rId18"/>
    <p:sldId id="3358" r:id="rId19"/>
    <p:sldId id="3359" r:id="rId20"/>
    <p:sldId id="3349" r:id="rId21"/>
    <p:sldId id="3350" r:id="rId22"/>
    <p:sldId id="3361" r:id="rId23"/>
    <p:sldId id="3362" r:id="rId24"/>
    <p:sldId id="2494" r:id="rId25"/>
    <p:sldId id="2493" r:id="rId26"/>
    <p:sldId id="696" r:id="rId27"/>
    <p:sldId id="697" r:id="rId28"/>
    <p:sldId id="2124" r:id="rId29"/>
    <p:sldId id="2120" r:id="rId30"/>
    <p:sldId id="2488" r:id="rId31"/>
    <p:sldId id="2477" r:id="rId32"/>
    <p:sldId id="2478" r:id="rId33"/>
    <p:sldId id="2528" r:id="rId34"/>
    <p:sldId id="2529" r:id="rId35"/>
    <p:sldId id="2487" r:id="rId36"/>
    <p:sldId id="2495" r:id="rId37"/>
    <p:sldId id="2125" r:id="rId38"/>
    <p:sldId id="2480" r:id="rId39"/>
    <p:sldId id="999" r:id="rId40"/>
    <p:sldId id="2481" r:id="rId41"/>
    <p:sldId id="2482" r:id="rId42"/>
    <p:sldId id="2483" r:id="rId43"/>
    <p:sldId id="529" r:id="rId44"/>
    <p:sldId id="2499" r:id="rId45"/>
    <p:sldId id="2502" r:id="rId46"/>
    <p:sldId id="2500" r:id="rId47"/>
    <p:sldId id="2501" r:id="rId48"/>
    <p:sldId id="2503" r:id="rId49"/>
    <p:sldId id="2496" r:id="rId50"/>
    <p:sldId id="2123" r:id="rId51"/>
    <p:sldId id="2484" r:id="rId52"/>
    <p:sldId id="2506" r:id="rId53"/>
    <p:sldId id="2489" r:id="rId54"/>
    <p:sldId id="2504" r:id="rId55"/>
    <p:sldId id="2490" r:id="rId56"/>
    <p:sldId id="2505" r:id="rId57"/>
    <p:sldId id="2513" r:id="rId58"/>
    <p:sldId id="2486" r:id="rId59"/>
    <p:sldId id="2485" r:id="rId60"/>
    <p:sldId id="2507" r:id="rId61"/>
    <p:sldId id="2508" r:id="rId62"/>
    <p:sldId id="2491" r:id="rId63"/>
    <p:sldId id="2492" r:id="rId64"/>
    <p:sldId id="2497" r:id="rId65"/>
    <p:sldId id="2498" r:id="rId66"/>
    <p:sldId id="2510" r:id="rId67"/>
    <p:sldId id="2511" r:id="rId68"/>
    <p:sldId id="2512" r:id="rId69"/>
    <p:sldId id="2509" r:id="rId70"/>
    <p:sldId id="2518" r:id="rId71"/>
    <p:sldId id="2517" r:id="rId72"/>
    <p:sldId id="2527" r:id="rId73"/>
    <p:sldId id="2525" r:id="rId74"/>
    <p:sldId id="2526" r:id="rId75"/>
    <p:sldId id="2524" r:id="rId76"/>
    <p:sldId id="2522" r:id="rId77"/>
    <p:sldId id="2523" r:id="rId78"/>
    <p:sldId id="2521" r:id="rId79"/>
    <p:sldId id="2519" r:id="rId80"/>
    <p:sldId id="2520" r:id="rId81"/>
    <p:sldId id="2530" r:id="rId82"/>
    <p:sldId id="2531"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69" autoAdjust="0"/>
    <p:restoredTop sz="93769" autoAdjust="0"/>
  </p:normalViewPr>
  <p:slideViewPr>
    <p:cSldViewPr snapToGrid="0">
      <p:cViewPr varScale="1">
        <p:scale>
          <a:sx n="92" d="100"/>
          <a:sy n="92" d="100"/>
        </p:scale>
        <p:origin x="2400"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notesMaster" Target="notesMasters/notes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9B5148-01AD-41C4-B992-74160373CDBF}" type="datetimeFigureOut">
              <a:rPr lang="de-DE" smtClean="0"/>
              <a:t>06.08.25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54671-3EC7-4903-9BBC-7968F611CA48}" type="slidenum">
              <a:rPr lang="de-DE" smtClean="0"/>
              <a:t>‹Nr.›</a:t>
            </a:fld>
            <a:endParaRPr lang="de-DE"/>
          </a:p>
        </p:txBody>
      </p:sp>
    </p:spTree>
    <p:extLst>
      <p:ext uri="{BB962C8B-B14F-4D97-AF65-F5344CB8AC3E}">
        <p14:creationId xmlns:p14="http://schemas.microsoft.com/office/powerpoint/2010/main" val="174749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3A54671-3EC7-4903-9BBC-7968F611CA48}" type="slidenum">
              <a:rPr lang="de-DE" smtClean="0"/>
              <a:t>1</a:t>
            </a:fld>
            <a:endParaRPr lang="de-DE"/>
          </a:p>
        </p:txBody>
      </p:sp>
    </p:spTree>
    <p:extLst>
      <p:ext uri="{BB962C8B-B14F-4D97-AF65-F5344CB8AC3E}">
        <p14:creationId xmlns:p14="http://schemas.microsoft.com/office/powerpoint/2010/main" val="3798653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9DF0332-7F82-6349-B2B0-8B1F5F85F4D8}"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B88B04D2-934F-43BE-9940-6C047E1E9FEF}" type="slidenum">
              <a:rPr lang="de-DE" smtClean="0"/>
              <a:t>‹Nr.›</a:t>
            </a:fld>
            <a:endParaRPr lang="de-DE"/>
          </a:p>
        </p:txBody>
      </p:sp>
    </p:spTree>
    <p:extLst>
      <p:ext uri="{BB962C8B-B14F-4D97-AF65-F5344CB8AC3E}">
        <p14:creationId xmlns:p14="http://schemas.microsoft.com/office/powerpoint/2010/main" val="2159777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6ABBFE9-FB76-F14E-B994-96DBDFB086AB}"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B88B04D2-934F-43BE-9940-6C047E1E9FEF}" type="slidenum">
              <a:rPr lang="de-DE" smtClean="0"/>
              <a:t>‹Nr.›</a:t>
            </a:fld>
            <a:endParaRPr lang="de-DE"/>
          </a:p>
        </p:txBody>
      </p:sp>
    </p:spTree>
    <p:extLst>
      <p:ext uri="{BB962C8B-B14F-4D97-AF65-F5344CB8AC3E}">
        <p14:creationId xmlns:p14="http://schemas.microsoft.com/office/powerpoint/2010/main" val="179466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1EE744C-5404-3947-9647-2018DFBB0E90}"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B88B04D2-934F-43BE-9940-6C047E1E9FEF}" type="slidenum">
              <a:rPr lang="de-DE" smtClean="0"/>
              <a:t>‹Nr.›</a:t>
            </a:fld>
            <a:endParaRPr lang="de-DE"/>
          </a:p>
        </p:txBody>
      </p:sp>
    </p:spTree>
    <p:extLst>
      <p:ext uri="{BB962C8B-B14F-4D97-AF65-F5344CB8AC3E}">
        <p14:creationId xmlns:p14="http://schemas.microsoft.com/office/powerpoint/2010/main" val="3900323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0607C685-30C2-ED46-BB65-BEC3954DA672}"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3C0A361F-251E-4418-98A1-040E7D2A722A}" type="slidenum">
              <a:rPr lang="de-DE" smtClean="0"/>
              <a:t>‹Nr.›</a:t>
            </a:fld>
            <a:endParaRPr lang="de-DE"/>
          </a:p>
        </p:txBody>
      </p:sp>
    </p:spTree>
    <p:extLst>
      <p:ext uri="{BB962C8B-B14F-4D97-AF65-F5344CB8AC3E}">
        <p14:creationId xmlns:p14="http://schemas.microsoft.com/office/powerpoint/2010/main" val="2264096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1A632C3-47C4-5A4C-B05D-DAAA50945967}"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3C0A361F-251E-4418-98A1-040E7D2A722A}" type="slidenum">
              <a:rPr lang="de-DE" smtClean="0"/>
              <a:t>‹Nr.›</a:t>
            </a:fld>
            <a:endParaRPr lang="de-DE"/>
          </a:p>
        </p:txBody>
      </p:sp>
    </p:spTree>
    <p:extLst>
      <p:ext uri="{BB962C8B-B14F-4D97-AF65-F5344CB8AC3E}">
        <p14:creationId xmlns:p14="http://schemas.microsoft.com/office/powerpoint/2010/main" val="1165249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8EB8B0A-D8E4-2243-9863-D82894773F1C}"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3C0A361F-251E-4418-98A1-040E7D2A722A}" type="slidenum">
              <a:rPr lang="de-DE" smtClean="0"/>
              <a:t>‹Nr.›</a:t>
            </a:fld>
            <a:endParaRPr lang="de-DE"/>
          </a:p>
        </p:txBody>
      </p:sp>
    </p:spTree>
    <p:extLst>
      <p:ext uri="{BB962C8B-B14F-4D97-AF65-F5344CB8AC3E}">
        <p14:creationId xmlns:p14="http://schemas.microsoft.com/office/powerpoint/2010/main" val="544861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80DD3C4-1DAC-404E-91E7-DEA3950F80C1}"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3C0A361F-251E-4418-98A1-040E7D2A722A}" type="slidenum">
              <a:rPr lang="de-DE" smtClean="0"/>
              <a:t>‹Nr.›</a:t>
            </a:fld>
            <a:endParaRPr lang="de-DE"/>
          </a:p>
        </p:txBody>
      </p:sp>
    </p:spTree>
    <p:extLst>
      <p:ext uri="{BB962C8B-B14F-4D97-AF65-F5344CB8AC3E}">
        <p14:creationId xmlns:p14="http://schemas.microsoft.com/office/powerpoint/2010/main" val="3092987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723E668-507D-2140-8A56-4438E758800A}" type="datetime1">
              <a:rPr lang="de-DE" smtClean="0"/>
              <a:t>06.08.25</a:t>
            </a:fld>
            <a:endParaRPr lang="de-DE"/>
          </a:p>
        </p:txBody>
      </p:sp>
      <p:sp>
        <p:nvSpPr>
          <p:cNvPr id="8" name="Footer Placeholder 7"/>
          <p:cNvSpPr>
            <a:spLocks noGrp="1"/>
          </p:cNvSpPr>
          <p:nvPr>
            <p:ph type="ftr" sz="quarter" idx="11"/>
          </p:nvPr>
        </p:nvSpPr>
        <p:spPr/>
        <p:txBody>
          <a:bodyPr/>
          <a:lstStyle/>
          <a:p>
            <a:r>
              <a:rPr lang="de-DE"/>
              <a:t>Neue Publikationen Serge Sulz 2025-06</a:t>
            </a:r>
          </a:p>
        </p:txBody>
      </p:sp>
      <p:sp>
        <p:nvSpPr>
          <p:cNvPr id="9" name="Slide Number Placeholder 8"/>
          <p:cNvSpPr>
            <a:spLocks noGrp="1"/>
          </p:cNvSpPr>
          <p:nvPr>
            <p:ph type="sldNum" sz="quarter" idx="12"/>
          </p:nvPr>
        </p:nvSpPr>
        <p:spPr/>
        <p:txBody>
          <a:bodyPr/>
          <a:lstStyle/>
          <a:p>
            <a:fld id="{3C0A361F-251E-4418-98A1-040E7D2A722A}" type="slidenum">
              <a:rPr lang="de-DE" smtClean="0"/>
              <a:t>‹Nr.›</a:t>
            </a:fld>
            <a:endParaRPr lang="de-DE"/>
          </a:p>
        </p:txBody>
      </p:sp>
    </p:spTree>
    <p:extLst>
      <p:ext uri="{BB962C8B-B14F-4D97-AF65-F5344CB8AC3E}">
        <p14:creationId xmlns:p14="http://schemas.microsoft.com/office/powerpoint/2010/main" val="3314190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4711986-88C4-6B4E-A1D7-D5BA0E0BBEDC}" type="datetime1">
              <a:rPr lang="de-DE" smtClean="0"/>
              <a:t>06.08.25</a:t>
            </a:fld>
            <a:endParaRPr lang="de-DE"/>
          </a:p>
        </p:txBody>
      </p:sp>
      <p:sp>
        <p:nvSpPr>
          <p:cNvPr id="4" name="Footer Placeholder 3"/>
          <p:cNvSpPr>
            <a:spLocks noGrp="1"/>
          </p:cNvSpPr>
          <p:nvPr>
            <p:ph type="ftr" sz="quarter" idx="11"/>
          </p:nvPr>
        </p:nvSpPr>
        <p:spPr/>
        <p:txBody>
          <a:bodyPr/>
          <a:lstStyle/>
          <a:p>
            <a:r>
              <a:rPr lang="de-DE"/>
              <a:t>Neue Publikationen Serge Sulz 2025-06</a:t>
            </a:r>
          </a:p>
        </p:txBody>
      </p:sp>
      <p:sp>
        <p:nvSpPr>
          <p:cNvPr id="5" name="Slide Number Placeholder 4"/>
          <p:cNvSpPr>
            <a:spLocks noGrp="1"/>
          </p:cNvSpPr>
          <p:nvPr>
            <p:ph type="sldNum" sz="quarter" idx="12"/>
          </p:nvPr>
        </p:nvSpPr>
        <p:spPr/>
        <p:txBody>
          <a:bodyPr/>
          <a:lstStyle/>
          <a:p>
            <a:fld id="{3C0A361F-251E-4418-98A1-040E7D2A722A}" type="slidenum">
              <a:rPr lang="de-DE" smtClean="0"/>
              <a:t>‹Nr.›</a:t>
            </a:fld>
            <a:endParaRPr lang="de-DE"/>
          </a:p>
        </p:txBody>
      </p:sp>
    </p:spTree>
    <p:extLst>
      <p:ext uri="{BB962C8B-B14F-4D97-AF65-F5344CB8AC3E}">
        <p14:creationId xmlns:p14="http://schemas.microsoft.com/office/powerpoint/2010/main" val="1326733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D530EB-3C46-A742-AAE5-57D830FA4064}" type="datetime1">
              <a:rPr lang="de-DE" smtClean="0"/>
              <a:t>06.08.25</a:t>
            </a:fld>
            <a:endParaRPr lang="de-DE"/>
          </a:p>
        </p:txBody>
      </p:sp>
      <p:sp>
        <p:nvSpPr>
          <p:cNvPr id="3" name="Footer Placeholder 2"/>
          <p:cNvSpPr>
            <a:spLocks noGrp="1"/>
          </p:cNvSpPr>
          <p:nvPr>
            <p:ph type="ftr" sz="quarter" idx="11"/>
          </p:nvPr>
        </p:nvSpPr>
        <p:spPr/>
        <p:txBody>
          <a:bodyPr/>
          <a:lstStyle/>
          <a:p>
            <a:r>
              <a:rPr lang="de-DE"/>
              <a:t>Neue Publikationen Serge Sulz 2025-06</a:t>
            </a:r>
          </a:p>
        </p:txBody>
      </p:sp>
      <p:sp>
        <p:nvSpPr>
          <p:cNvPr id="4" name="Slide Number Placeholder 3"/>
          <p:cNvSpPr>
            <a:spLocks noGrp="1"/>
          </p:cNvSpPr>
          <p:nvPr>
            <p:ph type="sldNum" sz="quarter" idx="12"/>
          </p:nvPr>
        </p:nvSpPr>
        <p:spPr/>
        <p:txBody>
          <a:bodyPr/>
          <a:lstStyle/>
          <a:p>
            <a:fld id="{3C0A361F-251E-4418-98A1-040E7D2A722A}" type="slidenum">
              <a:rPr lang="de-DE" smtClean="0"/>
              <a:t>‹Nr.›</a:t>
            </a:fld>
            <a:endParaRPr lang="de-DE"/>
          </a:p>
        </p:txBody>
      </p:sp>
    </p:spTree>
    <p:extLst>
      <p:ext uri="{BB962C8B-B14F-4D97-AF65-F5344CB8AC3E}">
        <p14:creationId xmlns:p14="http://schemas.microsoft.com/office/powerpoint/2010/main" val="946044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28D17956-A425-BB4D-8031-2AAC68B2B2E9}"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3C0A361F-251E-4418-98A1-040E7D2A722A}" type="slidenum">
              <a:rPr lang="de-DE" smtClean="0"/>
              <a:t>‹Nr.›</a:t>
            </a:fld>
            <a:endParaRPr lang="de-DE"/>
          </a:p>
        </p:txBody>
      </p:sp>
    </p:spTree>
    <p:extLst>
      <p:ext uri="{BB962C8B-B14F-4D97-AF65-F5344CB8AC3E}">
        <p14:creationId xmlns:p14="http://schemas.microsoft.com/office/powerpoint/2010/main" val="511722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5E31D40-14BC-AF46-9103-BBD297CA85D1}"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B88B04D2-934F-43BE-9940-6C047E1E9FEF}" type="slidenum">
              <a:rPr lang="de-DE" smtClean="0"/>
              <a:t>‹Nr.›</a:t>
            </a:fld>
            <a:endParaRPr lang="de-DE"/>
          </a:p>
        </p:txBody>
      </p:sp>
    </p:spTree>
    <p:extLst>
      <p:ext uri="{BB962C8B-B14F-4D97-AF65-F5344CB8AC3E}">
        <p14:creationId xmlns:p14="http://schemas.microsoft.com/office/powerpoint/2010/main" val="873858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74B787FA-3069-8D4F-BE9D-B5275EF3D3F1}"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3C0A361F-251E-4418-98A1-040E7D2A722A}" type="slidenum">
              <a:rPr lang="de-DE" smtClean="0"/>
              <a:t>‹Nr.›</a:t>
            </a:fld>
            <a:endParaRPr lang="de-DE"/>
          </a:p>
        </p:txBody>
      </p:sp>
    </p:spTree>
    <p:extLst>
      <p:ext uri="{BB962C8B-B14F-4D97-AF65-F5344CB8AC3E}">
        <p14:creationId xmlns:p14="http://schemas.microsoft.com/office/powerpoint/2010/main" val="205306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0E32D6C-DF1E-C140-927F-A8654A8709AD}"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3C0A361F-251E-4418-98A1-040E7D2A722A}" type="slidenum">
              <a:rPr lang="de-DE" smtClean="0"/>
              <a:t>‹Nr.›</a:t>
            </a:fld>
            <a:endParaRPr lang="de-DE"/>
          </a:p>
        </p:txBody>
      </p:sp>
    </p:spTree>
    <p:extLst>
      <p:ext uri="{BB962C8B-B14F-4D97-AF65-F5344CB8AC3E}">
        <p14:creationId xmlns:p14="http://schemas.microsoft.com/office/powerpoint/2010/main" val="3474246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DE21856-92A2-624C-851D-6D3E409D054A}"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3C0A361F-251E-4418-98A1-040E7D2A722A}" type="slidenum">
              <a:rPr lang="de-DE" smtClean="0"/>
              <a:t>‹Nr.›</a:t>
            </a:fld>
            <a:endParaRPr lang="de-DE"/>
          </a:p>
        </p:txBody>
      </p:sp>
    </p:spTree>
    <p:extLst>
      <p:ext uri="{BB962C8B-B14F-4D97-AF65-F5344CB8AC3E}">
        <p14:creationId xmlns:p14="http://schemas.microsoft.com/office/powerpoint/2010/main" val="2059176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623C1907-574E-7E41-96E4-7393ACDC9D5C}"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9329FE6F-885E-4664-BA6C-E1E9672D9D27}" type="slidenum">
              <a:rPr lang="de-DE" smtClean="0"/>
              <a:t>‹Nr.›</a:t>
            </a:fld>
            <a:endParaRPr lang="de-DE"/>
          </a:p>
        </p:txBody>
      </p:sp>
    </p:spTree>
    <p:extLst>
      <p:ext uri="{BB962C8B-B14F-4D97-AF65-F5344CB8AC3E}">
        <p14:creationId xmlns:p14="http://schemas.microsoft.com/office/powerpoint/2010/main" val="1463433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3DE1F76-3048-F645-9143-1BFB1A75DA6B}"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9329FE6F-885E-4664-BA6C-E1E9672D9D27}" type="slidenum">
              <a:rPr lang="de-DE" smtClean="0"/>
              <a:t>‹Nr.›</a:t>
            </a:fld>
            <a:endParaRPr lang="de-DE"/>
          </a:p>
        </p:txBody>
      </p:sp>
    </p:spTree>
    <p:extLst>
      <p:ext uri="{BB962C8B-B14F-4D97-AF65-F5344CB8AC3E}">
        <p14:creationId xmlns:p14="http://schemas.microsoft.com/office/powerpoint/2010/main" val="1092008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70B74A9-2102-8C40-ACDF-CC36B368D8C9}"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9329FE6F-885E-4664-BA6C-E1E9672D9D27}" type="slidenum">
              <a:rPr lang="de-DE" smtClean="0"/>
              <a:t>‹Nr.›</a:t>
            </a:fld>
            <a:endParaRPr lang="de-DE"/>
          </a:p>
        </p:txBody>
      </p:sp>
    </p:spTree>
    <p:extLst>
      <p:ext uri="{BB962C8B-B14F-4D97-AF65-F5344CB8AC3E}">
        <p14:creationId xmlns:p14="http://schemas.microsoft.com/office/powerpoint/2010/main" val="3734737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6A9BCBB-144D-3D4C-B6A7-53B51F5289CB}"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9329FE6F-885E-4664-BA6C-E1E9672D9D27}" type="slidenum">
              <a:rPr lang="de-DE" smtClean="0"/>
              <a:t>‹Nr.›</a:t>
            </a:fld>
            <a:endParaRPr lang="de-DE"/>
          </a:p>
        </p:txBody>
      </p:sp>
    </p:spTree>
    <p:extLst>
      <p:ext uri="{BB962C8B-B14F-4D97-AF65-F5344CB8AC3E}">
        <p14:creationId xmlns:p14="http://schemas.microsoft.com/office/powerpoint/2010/main" val="1347505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ADEC184-E57C-6047-A261-4550CCD50636}" type="datetime1">
              <a:rPr lang="de-DE" smtClean="0"/>
              <a:t>06.08.25</a:t>
            </a:fld>
            <a:endParaRPr lang="de-DE"/>
          </a:p>
        </p:txBody>
      </p:sp>
      <p:sp>
        <p:nvSpPr>
          <p:cNvPr id="8" name="Footer Placeholder 7"/>
          <p:cNvSpPr>
            <a:spLocks noGrp="1"/>
          </p:cNvSpPr>
          <p:nvPr>
            <p:ph type="ftr" sz="quarter" idx="11"/>
          </p:nvPr>
        </p:nvSpPr>
        <p:spPr/>
        <p:txBody>
          <a:bodyPr/>
          <a:lstStyle/>
          <a:p>
            <a:r>
              <a:rPr lang="de-DE"/>
              <a:t>Neue Publikationen Serge Sulz 2025-06</a:t>
            </a:r>
          </a:p>
        </p:txBody>
      </p:sp>
      <p:sp>
        <p:nvSpPr>
          <p:cNvPr id="9" name="Slide Number Placeholder 8"/>
          <p:cNvSpPr>
            <a:spLocks noGrp="1"/>
          </p:cNvSpPr>
          <p:nvPr>
            <p:ph type="sldNum" sz="quarter" idx="12"/>
          </p:nvPr>
        </p:nvSpPr>
        <p:spPr/>
        <p:txBody>
          <a:bodyPr/>
          <a:lstStyle/>
          <a:p>
            <a:fld id="{9329FE6F-885E-4664-BA6C-E1E9672D9D27}" type="slidenum">
              <a:rPr lang="de-DE" smtClean="0"/>
              <a:t>‹Nr.›</a:t>
            </a:fld>
            <a:endParaRPr lang="de-DE"/>
          </a:p>
        </p:txBody>
      </p:sp>
    </p:spTree>
    <p:extLst>
      <p:ext uri="{BB962C8B-B14F-4D97-AF65-F5344CB8AC3E}">
        <p14:creationId xmlns:p14="http://schemas.microsoft.com/office/powerpoint/2010/main" val="2208568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8AD5B84-8A44-D146-81C9-4141247399DA}" type="datetime1">
              <a:rPr lang="de-DE" smtClean="0"/>
              <a:t>06.08.25</a:t>
            </a:fld>
            <a:endParaRPr lang="de-DE"/>
          </a:p>
        </p:txBody>
      </p:sp>
      <p:sp>
        <p:nvSpPr>
          <p:cNvPr id="4" name="Footer Placeholder 3"/>
          <p:cNvSpPr>
            <a:spLocks noGrp="1"/>
          </p:cNvSpPr>
          <p:nvPr>
            <p:ph type="ftr" sz="quarter" idx="11"/>
          </p:nvPr>
        </p:nvSpPr>
        <p:spPr/>
        <p:txBody>
          <a:bodyPr/>
          <a:lstStyle/>
          <a:p>
            <a:r>
              <a:rPr lang="de-DE"/>
              <a:t>Neue Publikationen Serge Sulz 2025-06</a:t>
            </a:r>
          </a:p>
        </p:txBody>
      </p:sp>
      <p:sp>
        <p:nvSpPr>
          <p:cNvPr id="5" name="Slide Number Placeholder 4"/>
          <p:cNvSpPr>
            <a:spLocks noGrp="1"/>
          </p:cNvSpPr>
          <p:nvPr>
            <p:ph type="sldNum" sz="quarter" idx="12"/>
          </p:nvPr>
        </p:nvSpPr>
        <p:spPr/>
        <p:txBody>
          <a:bodyPr/>
          <a:lstStyle/>
          <a:p>
            <a:fld id="{9329FE6F-885E-4664-BA6C-E1E9672D9D27}" type="slidenum">
              <a:rPr lang="de-DE" smtClean="0"/>
              <a:t>‹Nr.›</a:t>
            </a:fld>
            <a:endParaRPr lang="de-DE"/>
          </a:p>
        </p:txBody>
      </p:sp>
    </p:spTree>
    <p:extLst>
      <p:ext uri="{BB962C8B-B14F-4D97-AF65-F5344CB8AC3E}">
        <p14:creationId xmlns:p14="http://schemas.microsoft.com/office/powerpoint/2010/main" val="2971852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4972F-06F3-E748-9CCE-B7397816CCBE}" type="datetime1">
              <a:rPr lang="de-DE" smtClean="0"/>
              <a:t>06.08.25</a:t>
            </a:fld>
            <a:endParaRPr lang="de-DE"/>
          </a:p>
        </p:txBody>
      </p:sp>
      <p:sp>
        <p:nvSpPr>
          <p:cNvPr id="3" name="Footer Placeholder 2"/>
          <p:cNvSpPr>
            <a:spLocks noGrp="1"/>
          </p:cNvSpPr>
          <p:nvPr>
            <p:ph type="ftr" sz="quarter" idx="11"/>
          </p:nvPr>
        </p:nvSpPr>
        <p:spPr/>
        <p:txBody>
          <a:bodyPr/>
          <a:lstStyle/>
          <a:p>
            <a:r>
              <a:rPr lang="de-DE"/>
              <a:t>Neue Publikationen Serge Sulz 2025-06</a:t>
            </a:r>
          </a:p>
        </p:txBody>
      </p:sp>
      <p:sp>
        <p:nvSpPr>
          <p:cNvPr id="4" name="Slide Number Placeholder 3"/>
          <p:cNvSpPr>
            <a:spLocks noGrp="1"/>
          </p:cNvSpPr>
          <p:nvPr>
            <p:ph type="sldNum" sz="quarter" idx="12"/>
          </p:nvPr>
        </p:nvSpPr>
        <p:spPr/>
        <p:txBody>
          <a:bodyPr/>
          <a:lstStyle/>
          <a:p>
            <a:fld id="{9329FE6F-885E-4664-BA6C-E1E9672D9D27}" type="slidenum">
              <a:rPr lang="de-DE" smtClean="0"/>
              <a:t>‹Nr.›</a:t>
            </a:fld>
            <a:endParaRPr lang="de-DE"/>
          </a:p>
        </p:txBody>
      </p:sp>
    </p:spTree>
    <p:extLst>
      <p:ext uri="{BB962C8B-B14F-4D97-AF65-F5344CB8AC3E}">
        <p14:creationId xmlns:p14="http://schemas.microsoft.com/office/powerpoint/2010/main" val="3459634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B448DCE-4ACD-284C-BD70-2C50C1CC218F}"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B88B04D2-934F-43BE-9940-6C047E1E9FEF}" type="slidenum">
              <a:rPr lang="de-DE" smtClean="0"/>
              <a:t>‹Nr.›</a:t>
            </a:fld>
            <a:endParaRPr lang="de-DE"/>
          </a:p>
        </p:txBody>
      </p:sp>
    </p:spTree>
    <p:extLst>
      <p:ext uri="{BB962C8B-B14F-4D97-AF65-F5344CB8AC3E}">
        <p14:creationId xmlns:p14="http://schemas.microsoft.com/office/powerpoint/2010/main" val="2786040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891CC4A2-D658-E942-9FB5-85C4B6619153}"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9329FE6F-885E-4664-BA6C-E1E9672D9D27}" type="slidenum">
              <a:rPr lang="de-DE" smtClean="0"/>
              <a:t>‹Nr.›</a:t>
            </a:fld>
            <a:endParaRPr lang="de-DE"/>
          </a:p>
        </p:txBody>
      </p:sp>
    </p:spTree>
    <p:extLst>
      <p:ext uri="{BB962C8B-B14F-4D97-AF65-F5344CB8AC3E}">
        <p14:creationId xmlns:p14="http://schemas.microsoft.com/office/powerpoint/2010/main" val="1744520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AEB1BEDF-BE59-F145-BA8E-A1E7245E8B22}"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9329FE6F-885E-4664-BA6C-E1E9672D9D27}" type="slidenum">
              <a:rPr lang="de-DE" smtClean="0"/>
              <a:t>‹Nr.›</a:t>
            </a:fld>
            <a:endParaRPr lang="de-DE"/>
          </a:p>
        </p:txBody>
      </p:sp>
    </p:spTree>
    <p:extLst>
      <p:ext uri="{BB962C8B-B14F-4D97-AF65-F5344CB8AC3E}">
        <p14:creationId xmlns:p14="http://schemas.microsoft.com/office/powerpoint/2010/main" val="2336566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178738B-A2BD-8C40-8DC5-3262965F98A0}"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9329FE6F-885E-4664-BA6C-E1E9672D9D27}" type="slidenum">
              <a:rPr lang="de-DE" smtClean="0"/>
              <a:t>‹Nr.›</a:t>
            </a:fld>
            <a:endParaRPr lang="de-DE"/>
          </a:p>
        </p:txBody>
      </p:sp>
    </p:spTree>
    <p:extLst>
      <p:ext uri="{BB962C8B-B14F-4D97-AF65-F5344CB8AC3E}">
        <p14:creationId xmlns:p14="http://schemas.microsoft.com/office/powerpoint/2010/main" val="1051159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8F5581B-3457-5B4C-9CBE-8919975E6792}"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9329FE6F-885E-4664-BA6C-E1E9672D9D27}" type="slidenum">
              <a:rPr lang="de-DE" smtClean="0"/>
              <a:t>‹Nr.›</a:t>
            </a:fld>
            <a:endParaRPr lang="de-DE"/>
          </a:p>
        </p:txBody>
      </p:sp>
    </p:spTree>
    <p:extLst>
      <p:ext uri="{BB962C8B-B14F-4D97-AF65-F5344CB8AC3E}">
        <p14:creationId xmlns:p14="http://schemas.microsoft.com/office/powerpoint/2010/main" val="304596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E72C7D0-0025-A84B-A626-182FC36E47D4}"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0D8A697D-3A91-4B5D-A199-B7A56907E262}" type="slidenum">
              <a:rPr lang="de-DE" smtClean="0"/>
              <a:t>‹Nr.›</a:t>
            </a:fld>
            <a:endParaRPr lang="de-DE"/>
          </a:p>
        </p:txBody>
      </p:sp>
    </p:spTree>
    <p:extLst>
      <p:ext uri="{BB962C8B-B14F-4D97-AF65-F5344CB8AC3E}">
        <p14:creationId xmlns:p14="http://schemas.microsoft.com/office/powerpoint/2010/main" val="4250062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6EC7431-3478-E44C-B28B-FD5028933E89}"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0D8A697D-3A91-4B5D-A199-B7A56907E262}" type="slidenum">
              <a:rPr lang="de-DE" smtClean="0"/>
              <a:t>‹Nr.›</a:t>
            </a:fld>
            <a:endParaRPr lang="de-DE"/>
          </a:p>
        </p:txBody>
      </p:sp>
    </p:spTree>
    <p:extLst>
      <p:ext uri="{BB962C8B-B14F-4D97-AF65-F5344CB8AC3E}">
        <p14:creationId xmlns:p14="http://schemas.microsoft.com/office/powerpoint/2010/main" val="3867682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0F944C5-5152-3747-886E-0FE4FAFFA600}"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0D8A697D-3A91-4B5D-A199-B7A56907E262}" type="slidenum">
              <a:rPr lang="de-DE" smtClean="0"/>
              <a:t>‹Nr.›</a:t>
            </a:fld>
            <a:endParaRPr lang="de-DE"/>
          </a:p>
        </p:txBody>
      </p:sp>
    </p:spTree>
    <p:extLst>
      <p:ext uri="{BB962C8B-B14F-4D97-AF65-F5344CB8AC3E}">
        <p14:creationId xmlns:p14="http://schemas.microsoft.com/office/powerpoint/2010/main" val="1764637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7394B86C-CB17-3540-BB1E-12465EBB9F69}"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0D8A697D-3A91-4B5D-A199-B7A56907E262}" type="slidenum">
              <a:rPr lang="de-DE" smtClean="0"/>
              <a:t>‹Nr.›</a:t>
            </a:fld>
            <a:endParaRPr lang="de-DE"/>
          </a:p>
        </p:txBody>
      </p:sp>
    </p:spTree>
    <p:extLst>
      <p:ext uri="{BB962C8B-B14F-4D97-AF65-F5344CB8AC3E}">
        <p14:creationId xmlns:p14="http://schemas.microsoft.com/office/powerpoint/2010/main" val="2089329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78B6F1F-EF0A-B246-A4F9-057B5A709B46}" type="datetime1">
              <a:rPr lang="de-DE" smtClean="0"/>
              <a:t>06.08.25</a:t>
            </a:fld>
            <a:endParaRPr lang="de-DE"/>
          </a:p>
        </p:txBody>
      </p:sp>
      <p:sp>
        <p:nvSpPr>
          <p:cNvPr id="8" name="Footer Placeholder 7"/>
          <p:cNvSpPr>
            <a:spLocks noGrp="1"/>
          </p:cNvSpPr>
          <p:nvPr>
            <p:ph type="ftr" sz="quarter" idx="11"/>
          </p:nvPr>
        </p:nvSpPr>
        <p:spPr/>
        <p:txBody>
          <a:bodyPr/>
          <a:lstStyle/>
          <a:p>
            <a:r>
              <a:rPr lang="de-DE"/>
              <a:t>Neue Publikationen Serge Sulz 2025-06</a:t>
            </a:r>
          </a:p>
        </p:txBody>
      </p:sp>
      <p:sp>
        <p:nvSpPr>
          <p:cNvPr id="9" name="Slide Number Placeholder 8"/>
          <p:cNvSpPr>
            <a:spLocks noGrp="1"/>
          </p:cNvSpPr>
          <p:nvPr>
            <p:ph type="sldNum" sz="quarter" idx="12"/>
          </p:nvPr>
        </p:nvSpPr>
        <p:spPr/>
        <p:txBody>
          <a:bodyPr/>
          <a:lstStyle/>
          <a:p>
            <a:fld id="{0D8A697D-3A91-4B5D-A199-B7A56907E262}" type="slidenum">
              <a:rPr lang="de-DE" smtClean="0"/>
              <a:t>‹Nr.›</a:t>
            </a:fld>
            <a:endParaRPr lang="de-DE"/>
          </a:p>
        </p:txBody>
      </p:sp>
    </p:spTree>
    <p:extLst>
      <p:ext uri="{BB962C8B-B14F-4D97-AF65-F5344CB8AC3E}">
        <p14:creationId xmlns:p14="http://schemas.microsoft.com/office/powerpoint/2010/main" val="91026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1C14B05F-B63D-884E-9877-6E1FABBF695E}" type="datetime1">
              <a:rPr lang="de-DE" smtClean="0"/>
              <a:t>06.08.25</a:t>
            </a:fld>
            <a:endParaRPr lang="de-DE"/>
          </a:p>
        </p:txBody>
      </p:sp>
      <p:sp>
        <p:nvSpPr>
          <p:cNvPr id="4" name="Footer Placeholder 3"/>
          <p:cNvSpPr>
            <a:spLocks noGrp="1"/>
          </p:cNvSpPr>
          <p:nvPr>
            <p:ph type="ftr" sz="quarter" idx="11"/>
          </p:nvPr>
        </p:nvSpPr>
        <p:spPr/>
        <p:txBody>
          <a:bodyPr/>
          <a:lstStyle/>
          <a:p>
            <a:r>
              <a:rPr lang="de-DE"/>
              <a:t>Neue Publikationen Serge Sulz 2025-06</a:t>
            </a:r>
          </a:p>
        </p:txBody>
      </p:sp>
      <p:sp>
        <p:nvSpPr>
          <p:cNvPr id="5" name="Slide Number Placeholder 4"/>
          <p:cNvSpPr>
            <a:spLocks noGrp="1"/>
          </p:cNvSpPr>
          <p:nvPr>
            <p:ph type="sldNum" sz="quarter" idx="12"/>
          </p:nvPr>
        </p:nvSpPr>
        <p:spPr/>
        <p:txBody>
          <a:bodyPr/>
          <a:lstStyle/>
          <a:p>
            <a:fld id="{0D8A697D-3A91-4B5D-A199-B7A56907E262}" type="slidenum">
              <a:rPr lang="de-DE" smtClean="0"/>
              <a:t>‹Nr.›</a:t>
            </a:fld>
            <a:endParaRPr lang="de-DE"/>
          </a:p>
        </p:txBody>
      </p:sp>
    </p:spTree>
    <p:extLst>
      <p:ext uri="{BB962C8B-B14F-4D97-AF65-F5344CB8AC3E}">
        <p14:creationId xmlns:p14="http://schemas.microsoft.com/office/powerpoint/2010/main" val="3038692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AA9907ED-22C8-3449-83DD-DEECA348948B}"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B88B04D2-934F-43BE-9940-6C047E1E9FEF}" type="slidenum">
              <a:rPr lang="de-DE" smtClean="0"/>
              <a:t>‹Nr.›</a:t>
            </a:fld>
            <a:endParaRPr lang="de-DE"/>
          </a:p>
        </p:txBody>
      </p:sp>
    </p:spTree>
    <p:extLst>
      <p:ext uri="{BB962C8B-B14F-4D97-AF65-F5344CB8AC3E}">
        <p14:creationId xmlns:p14="http://schemas.microsoft.com/office/powerpoint/2010/main" val="4282563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C4F86-260C-3049-8ED4-CC48549D8C4D}" type="datetime1">
              <a:rPr lang="de-DE" smtClean="0"/>
              <a:t>06.08.25</a:t>
            </a:fld>
            <a:endParaRPr lang="de-DE"/>
          </a:p>
        </p:txBody>
      </p:sp>
      <p:sp>
        <p:nvSpPr>
          <p:cNvPr id="3" name="Footer Placeholder 2"/>
          <p:cNvSpPr>
            <a:spLocks noGrp="1"/>
          </p:cNvSpPr>
          <p:nvPr>
            <p:ph type="ftr" sz="quarter" idx="11"/>
          </p:nvPr>
        </p:nvSpPr>
        <p:spPr/>
        <p:txBody>
          <a:bodyPr/>
          <a:lstStyle/>
          <a:p>
            <a:r>
              <a:rPr lang="de-DE"/>
              <a:t>Neue Publikationen Serge Sulz 2025-06</a:t>
            </a:r>
          </a:p>
        </p:txBody>
      </p:sp>
      <p:sp>
        <p:nvSpPr>
          <p:cNvPr id="4" name="Slide Number Placeholder 3"/>
          <p:cNvSpPr>
            <a:spLocks noGrp="1"/>
          </p:cNvSpPr>
          <p:nvPr>
            <p:ph type="sldNum" sz="quarter" idx="12"/>
          </p:nvPr>
        </p:nvSpPr>
        <p:spPr/>
        <p:txBody>
          <a:bodyPr/>
          <a:lstStyle/>
          <a:p>
            <a:fld id="{0D8A697D-3A91-4B5D-A199-B7A56907E262}" type="slidenum">
              <a:rPr lang="de-DE" smtClean="0"/>
              <a:t>‹Nr.›</a:t>
            </a:fld>
            <a:endParaRPr lang="de-DE"/>
          </a:p>
        </p:txBody>
      </p:sp>
    </p:spTree>
    <p:extLst>
      <p:ext uri="{BB962C8B-B14F-4D97-AF65-F5344CB8AC3E}">
        <p14:creationId xmlns:p14="http://schemas.microsoft.com/office/powerpoint/2010/main" val="2618724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98AB9996-F0A3-9540-9D9C-DCC83A85A889}"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0D8A697D-3A91-4B5D-A199-B7A56907E262}" type="slidenum">
              <a:rPr lang="de-DE" smtClean="0"/>
              <a:t>‹Nr.›</a:t>
            </a:fld>
            <a:endParaRPr lang="de-DE"/>
          </a:p>
        </p:txBody>
      </p:sp>
    </p:spTree>
    <p:extLst>
      <p:ext uri="{BB962C8B-B14F-4D97-AF65-F5344CB8AC3E}">
        <p14:creationId xmlns:p14="http://schemas.microsoft.com/office/powerpoint/2010/main" val="313073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00CE366B-FB2F-4A44-83B1-4AEE7500D8DC}"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0D8A697D-3A91-4B5D-A199-B7A56907E262}" type="slidenum">
              <a:rPr lang="de-DE" smtClean="0"/>
              <a:t>‹Nr.›</a:t>
            </a:fld>
            <a:endParaRPr lang="de-DE"/>
          </a:p>
        </p:txBody>
      </p:sp>
    </p:spTree>
    <p:extLst>
      <p:ext uri="{BB962C8B-B14F-4D97-AF65-F5344CB8AC3E}">
        <p14:creationId xmlns:p14="http://schemas.microsoft.com/office/powerpoint/2010/main" val="392087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DDA221-4BCF-C045-A889-B41CE59CD5F9}"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0D8A697D-3A91-4B5D-A199-B7A56907E262}" type="slidenum">
              <a:rPr lang="de-DE" smtClean="0"/>
              <a:t>‹Nr.›</a:t>
            </a:fld>
            <a:endParaRPr lang="de-DE"/>
          </a:p>
        </p:txBody>
      </p:sp>
    </p:spTree>
    <p:extLst>
      <p:ext uri="{BB962C8B-B14F-4D97-AF65-F5344CB8AC3E}">
        <p14:creationId xmlns:p14="http://schemas.microsoft.com/office/powerpoint/2010/main" val="4257622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4A67B2E-B021-0447-A9EF-176F78F4FAD8}"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0D8A697D-3A91-4B5D-A199-B7A56907E262}" type="slidenum">
              <a:rPr lang="de-DE" smtClean="0"/>
              <a:t>‹Nr.›</a:t>
            </a:fld>
            <a:endParaRPr lang="de-DE"/>
          </a:p>
        </p:txBody>
      </p:sp>
    </p:spTree>
    <p:extLst>
      <p:ext uri="{BB962C8B-B14F-4D97-AF65-F5344CB8AC3E}">
        <p14:creationId xmlns:p14="http://schemas.microsoft.com/office/powerpoint/2010/main" val="3822620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B7C51B7-E66A-294C-BC94-52AE99284635}" type="datetime1">
              <a:rPr lang="de-DE" smtClean="0"/>
              <a:t>06.08.25</a:t>
            </a:fld>
            <a:endParaRPr lang="de-DE" dirty="0"/>
          </a:p>
        </p:txBody>
      </p:sp>
      <p:sp>
        <p:nvSpPr>
          <p:cNvPr id="5" name="Footer Placeholder 4"/>
          <p:cNvSpPr>
            <a:spLocks noGrp="1"/>
          </p:cNvSpPr>
          <p:nvPr>
            <p:ph type="ftr" sz="quarter" idx="11"/>
          </p:nvPr>
        </p:nvSpPr>
        <p:spPr/>
        <p:txBody>
          <a:bodyPr/>
          <a:lstStyle/>
          <a:p>
            <a:r>
              <a:rPr lang="de-DE"/>
              <a:t>Neue Publikationen Serge Sulz 2025-06</a:t>
            </a:r>
            <a:endParaRPr lang="de-DE" dirty="0"/>
          </a:p>
        </p:txBody>
      </p:sp>
      <p:sp>
        <p:nvSpPr>
          <p:cNvPr id="6" name="Slide Number Placeholder 5"/>
          <p:cNvSpPr>
            <a:spLocks noGrp="1"/>
          </p:cNvSpPr>
          <p:nvPr>
            <p:ph type="sldNum" sz="quarter" idx="12"/>
          </p:nvPr>
        </p:nvSpPr>
        <p:spPr/>
        <p:txBody>
          <a:bodyPr/>
          <a:lstStyle/>
          <a:p>
            <a:fld id="{E4929285-2C05-47D0-A67E-06684D2F5D66}" type="slidenum">
              <a:rPr lang="de-DE" smtClean="0"/>
              <a:t>‹Nr.›</a:t>
            </a:fld>
            <a:endParaRPr lang="de-DE" dirty="0"/>
          </a:p>
        </p:txBody>
      </p:sp>
    </p:spTree>
    <p:extLst>
      <p:ext uri="{BB962C8B-B14F-4D97-AF65-F5344CB8AC3E}">
        <p14:creationId xmlns:p14="http://schemas.microsoft.com/office/powerpoint/2010/main" val="2621086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9B2E635-34BF-7F42-968B-A3B724017DB6}" type="datetime1">
              <a:rPr lang="de-DE" smtClean="0"/>
              <a:t>06.08.25</a:t>
            </a:fld>
            <a:endParaRPr lang="de-DE" dirty="0"/>
          </a:p>
        </p:txBody>
      </p:sp>
      <p:sp>
        <p:nvSpPr>
          <p:cNvPr id="5" name="Footer Placeholder 4"/>
          <p:cNvSpPr>
            <a:spLocks noGrp="1"/>
          </p:cNvSpPr>
          <p:nvPr>
            <p:ph type="ftr" sz="quarter" idx="11"/>
          </p:nvPr>
        </p:nvSpPr>
        <p:spPr/>
        <p:txBody>
          <a:bodyPr/>
          <a:lstStyle/>
          <a:p>
            <a:r>
              <a:rPr lang="de-DE"/>
              <a:t>Neue Publikationen Serge Sulz 2025-06</a:t>
            </a:r>
            <a:endParaRPr lang="de-DE" dirty="0"/>
          </a:p>
        </p:txBody>
      </p:sp>
      <p:sp>
        <p:nvSpPr>
          <p:cNvPr id="6" name="Slide Number Placeholder 5"/>
          <p:cNvSpPr>
            <a:spLocks noGrp="1"/>
          </p:cNvSpPr>
          <p:nvPr>
            <p:ph type="sldNum" sz="quarter" idx="12"/>
          </p:nvPr>
        </p:nvSpPr>
        <p:spPr/>
        <p:txBody>
          <a:bodyPr/>
          <a:lstStyle/>
          <a:p>
            <a:fld id="{E4929285-2C05-47D0-A67E-06684D2F5D66}" type="slidenum">
              <a:rPr lang="de-DE" smtClean="0"/>
              <a:t>‹Nr.›</a:t>
            </a:fld>
            <a:endParaRPr lang="de-DE" dirty="0"/>
          </a:p>
        </p:txBody>
      </p:sp>
    </p:spTree>
    <p:extLst>
      <p:ext uri="{BB962C8B-B14F-4D97-AF65-F5344CB8AC3E}">
        <p14:creationId xmlns:p14="http://schemas.microsoft.com/office/powerpoint/2010/main" val="15747142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EC8A53E3-0060-AB49-9ABE-9EC4A0DA4F64}" type="datetime1">
              <a:rPr lang="de-DE" smtClean="0"/>
              <a:t>06.08.25</a:t>
            </a:fld>
            <a:endParaRPr lang="de-DE" dirty="0"/>
          </a:p>
        </p:txBody>
      </p:sp>
      <p:sp>
        <p:nvSpPr>
          <p:cNvPr id="5" name="Footer Placeholder 4"/>
          <p:cNvSpPr>
            <a:spLocks noGrp="1"/>
          </p:cNvSpPr>
          <p:nvPr>
            <p:ph type="ftr" sz="quarter" idx="11"/>
          </p:nvPr>
        </p:nvSpPr>
        <p:spPr/>
        <p:txBody>
          <a:bodyPr/>
          <a:lstStyle/>
          <a:p>
            <a:r>
              <a:rPr lang="de-DE"/>
              <a:t>Neue Publikationen Serge Sulz 2025-06</a:t>
            </a:r>
            <a:endParaRPr lang="de-DE" dirty="0"/>
          </a:p>
        </p:txBody>
      </p:sp>
      <p:sp>
        <p:nvSpPr>
          <p:cNvPr id="6" name="Slide Number Placeholder 5"/>
          <p:cNvSpPr>
            <a:spLocks noGrp="1"/>
          </p:cNvSpPr>
          <p:nvPr>
            <p:ph type="sldNum" sz="quarter" idx="12"/>
          </p:nvPr>
        </p:nvSpPr>
        <p:spPr/>
        <p:txBody>
          <a:bodyPr/>
          <a:lstStyle/>
          <a:p>
            <a:fld id="{E4929285-2C05-47D0-A67E-06684D2F5D66}" type="slidenum">
              <a:rPr lang="de-DE" smtClean="0"/>
              <a:t>‹Nr.›</a:t>
            </a:fld>
            <a:endParaRPr lang="de-DE" dirty="0"/>
          </a:p>
        </p:txBody>
      </p:sp>
    </p:spTree>
    <p:extLst>
      <p:ext uri="{BB962C8B-B14F-4D97-AF65-F5344CB8AC3E}">
        <p14:creationId xmlns:p14="http://schemas.microsoft.com/office/powerpoint/2010/main" val="60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8FB9754-8078-EC47-AD9E-1547BE9A00ED}" type="datetime1">
              <a:rPr lang="de-DE" smtClean="0"/>
              <a:t>06.08.25</a:t>
            </a:fld>
            <a:endParaRPr lang="de-DE" dirty="0"/>
          </a:p>
        </p:txBody>
      </p:sp>
      <p:sp>
        <p:nvSpPr>
          <p:cNvPr id="6" name="Footer Placeholder 5"/>
          <p:cNvSpPr>
            <a:spLocks noGrp="1"/>
          </p:cNvSpPr>
          <p:nvPr>
            <p:ph type="ftr" sz="quarter" idx="11"/>
          </p:nvPr>
        </p:nvSpPr>
        <p:spPr/>
        <p:txBody>
          <a:bodyPr/>
          <a:lstStyle/>
          <a:p>
            <a:r>
              <a:rPr lang="de-DE"/>
              <a:t>Neue Publikationen Serge Sulz 2025-06</a:t>
            </a:r>
            <a:endParaRPr lang="de-DE" dirty="0"/>
          </a:p>
        </p:txBody>
      </p:sp>
      <p:sp>
        <p:nvSpPr>
          <p:cNvPr id="7" name="Slide Number Placeholder 6"/>
          <p:cNvSpPr>
            <a:spLocks noGrp="1"/>
          </p:cNvSpPr>
          <p:nvPr>
            <p:ph type="sldNum" sz="quarter" idx="12"/>
          </p:nvPr>
        </p:nvSpPr>
        <p:spPr/>
        <p:txBody>
          <a:bodyPr/>
          <a:lstStyle/>
          <a:p>
            <a:fld id="{E4929285-2C05-47D0-A67E-06684D2F5D66}" type="slidenum">
              <a:rPr lang="de-DE" smtClean="0"/>
              <a:t>‹Nr.›</a:t>
            </a:fld>
            <a:endParaRPr lang="de-DE" dirty="0"/>
          </a:p>
        </p:txBody>
      </p:sp>
    </p:spTree>
    <p:extLst>
      <p:ext uri="{BB962C8B-B14F-4D97-AF65-F5344CB8AC3E}">
        <p14:creationId xmlns:p14="http://schemas.microsoft.com/office/powerpoint/2010/main" val="1266965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E4C6F66-B9BE-A548-92A7-EDAD084CB366}" type="datetime1">
              <a:rPr lang="de-DE" smtClean="0"/>
              <a:t>06.08.25</a:t>
            </a:fld>
            <a:endParaRPr lang="de-DE" dirty="0"/>
          </a:p>
        </p:txBody>
      </p:sp>
      <p:sp>
        <p:nvSpPr>
          <p:cNvPr id="8" name="Footer Placeholder 7"/>
          <p:cNvSpPr>
            <a:spLocks noGrp="1"/>
          </p:cNvSpPr>
          <p:nvPr>
            <p:ph type="ftr" sz="quarter" idx="11"/>
          </p:nvPr>
        </p:nvSpPr>
        <p:spPr/>
        <p:txBody>
          <a:bodyPr/>
          <a:lstStyle/>
          <a:p>
            <a:r>
              <a:rPr lang="de-DE"/>
              <a:t>Neue Publikationen Serge Sulz 2025-06</a:t>
            </a:r>
            <a:endParaRPr lang="de-DE" dirty="0"/>
          </a:p>
        </p:txBody>
      </p:sp>
      <p:sp>
        <p:nvSpPr>
          <p:cNvPr id="9" name="Slide Number Placeholder 8"/>
          <p:cNvSpPr>
            <a:spLocks noGrp="1"/>
          </p:cNvSpPr>
          <p:nvPr>
            <p:ph type="sldNum" sz="quarter" idx="12"/>
          </p:nvPr>
        </p:nvSpPr>
        <p:spPr/>
        <p:txBody>
          <a:bodyPr/>
          <a:lstStyle/>
          <a:p>
            <a:fld id="{E4929285-2C05-47D0-A67E-06684D2F5D66}" type="slidenum">
              <a:rPr lang="de-DE" smtClean="0"/>
              <a:t>‹Nr.›</a:t>
            </a:fld>
            <a:endParaRPr lang="de-DE" dirty="0"/>
          </a:p>
        </p:txBody>
      </p:sp>
    </p:spTree>
    <p:extLst>
      <p:ext uri="{BB962C8B-B14F-4D97-AF65-F5344CB8AC3E}">
        <p14:creationId xmlns:p14="http://schemas.microsoft.com/office/powerpoint/2010/main" val="158378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60A6E33E-B436-8345-A8E4-D093773FE003}" type="datetime1">
              <a:rPr lang="de-DE" smtClean="0"/>
              <a:t>06.08.25</a:t>
            </a:fld>
            <a:endParaRPr lang="de-DE"/>
          </a:p>
        </p:txBody>
      </p:sp>
      <p:sp>
        <p:nvSpPr>
          <p:cNvPr id="8" name="Footer Placeholder 7"/>
          <p:cNvSpPr>
            <a:spLocks noGrp="1"/>
          </p:cNvSpPr>
          <p:nvPr>
            <p:ph type="ftr" sz="quarter" idx="11"/>
          </p:nvPr>
        </p:nvSpPr>
        <p:spPr/>
        <p:txBody>
          <a:bodyPr/>
          <a:lstStyle/>
          <a:p>
            <a:r>
              <a:rPr lang="de-DE"/>
              <a:t>Neue Publikationen Serge Sulz 2025-06</a:t>
            </a:r>
          </a:p>
        </p:txBody>
      </p:sp>
      <p:sp>
        <p:nvSpPr>
          <p:cNvPr id="9" name="Slide Number Placeholder 8"/>
          <p:cNvSpPr>
            <a:spLocks noGrp="1"/>
          </p:cNvSpPr>
          <p:nvPr>
            <p:ph type="sldNum" sz="quarter" idx="12"/>
          </p:nvPr>
        </p:nvSpPr>
        <p:spPr/>
        <p:txBody>
          <a:bodyPr/>
          <a:lstStyle/>
          <a:p>
            <a:fld id="{B88B04D2-934F-43BE-9940-6C047E1E9FEF}" type="slidenum">
              <a:rPr lang="de-DE" smtClean="0"/>
              <a:t>‹Nr.›</a:t>
            </a:fld>
            <a:endParaRPr lang="de-DE"/>
          </a:p>
        </p:txBody>
      </p:sp>
    </p:spTree>
    <p:extLst>
      <p:ext uri="{BB962C8B-B14F-4D97-AF65-F5344CB8AC3E}">
        <p14:creationId xmlns:p14="http://schemas.microsoft.com/office/powerpoint/2010/main" val="16336901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2DEDD3A-830A-7944-BCA4-257BB05E3A9A}" type="datetime1">
              <a:rPr lang="de-DE" smtClean="0"/>
              <a:t>06.08.25</a:t>
            </a:fld>
            <a:endParaRPr lang="de-DE" dirty="0"/>
          </a:p>
        </p:txBody>
      </p:sp>
      <p:sp>
        <p:nvSpPr>
          <p:cNvPr id="4" name="Footer Placeholder 3"/>
          <p:cNvSpPr>
            <a:spLocks noGrp="1"/>
          </p:cNvSpPr>
          <p:nvPr>
            <p:ph type="ftr" sz="quarter" idx="11"/>
          </p:nvPr>
        </p:nvSpPr>
        <p:spPr/>
        <p:txBody>
          <a:bodyPr/>
          <a:lstStyle/>
          <a:p>
            <a:r>
              <a:rPr lang="de-DE"/>
              <a:t>Neue Publikationen Serge Sulz 2025-06</a:t>
            </a:r>
            <a:endParaRPr lang="de-DE" dirty="0"/>
          </a:p>
        </p:txBody>
      </p:sp>
      <p:sp>
        <p:nvSpPr>
          <p:cNvPr id="5" name="Slide Number Placeholder 4"/>
          <p:cNvSpPr>
            <a:spLocks noGrp="1"/>
          </p:cNvSpPr>
          <p:nvPr>
            <p:ph type="sldNum" sz="quarter" idx="12"/>
          </p:nvPr>
        </p:nvSpPr>
        <p:spPr/>
        <p:txBody>
          <a:bodyPr/>
          <a:lstStyle/>
          <a:p>
            <a:fld id="{E4929285-2C05-47D0-A67E-06684D2F5D66}" type="slidenum">
              <a:rPr lang="de-DE" smtClean="0"/>
              <a:t>‹Nr.›</a:t>
            </a:fld>
            <a:endParaRPr lang="de-DE" dirty="0"/>
          </a:p>
        </p:txBody>
      </p:sp>
    </p:spTree>
    <p:extLst>
      <p:ext uri="{BB962C8B-B14F-4D97-AF65-F5344CB8AC3E}">
        <p14:creationId xmlns:p14="http://schemas.microsoft.com/office/powerpoint/2010/main" val="26652885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A0C612-5976-5D47-97A5-5EADD6899594}" type="datetime1">
              <a:rPr lang="de-DE" smtClean="0"/>
              <a:t>06.08.25</a:t>
            </a:fld>
            <a:endParaRPr lang="de-DE" dirty="0"/>
          </a:p>
        </p:txBody>
      </p:sp>
      <p:sp>
        <p:nvSpPr>
          <p:cNvPr id="3" name="Footer Placeholder 2"/>
          <p:cNvSpPr>
            <a:spLocks noGrp="1"/>
          </p:cNvSpPr>
          <p:nvPr>
            <p:ph type="ftr" sz="quarter" idx="11"/>
          </p:nvPr>
        </p:nvSpPr>
        <p:spPr/>
        <p:txBody>
          <a:bodyPr/>
          <a:lstStyle/>
          <a:p>
            <a:r>
              <a:rPr lang="de-DE"/>
              <a:t>Neue Publikationen Serge Sulz 2025-06</a:t>
            </a:r>
            <a:endParaRPr lang="de-DE" dirty="0"/>
          </a:p>
        </p:txBody>
      </p:sp>
      <p:sp>
        <p:nvSpPr>
          <p:cNvPr id="4" name="Slide Number Placeholder 3"/>
          <p:cNvSpPr>
            <a:spLocks noGrp="1"/>
          </p:cNvSpPr>
          <p:nvPr>
            <p:ph type="sldNum" sz="quarter" idx="12"/>
          </p:nvPr>
        </p:nvSpPr>
        <p:spPr/>
        <p:txBody>
          <a:bodyPr/>
          <a:lstStyle/>
          <a:p>
            <a:fld id="{E4929285-2C05-47D0-A67E-06684D2F5D66}" type="slidenum">
              <a:rPr lang="de-DE" smtClean="0"/>
              <a:t>‹Nr.›</a:t>
            </a:fld>
            <a:endParaRPr lang="de-DE" dirty="0"/>
          </a:p>
        </p:txBody>
      </p:sp>
    </p:spTree>
    <p:extLst>
      <p:ext uri="{BB962C8B-B14F-4D97-AF65-F5344CB8AC3E}">
        <p14:creationId xmlns:p14="http://schemas.microsoft.com/office/powerpoint/2010/main" val="258183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F9B9421-7427-4B4B-9C94-25C777E7748D}" type="datetime1">
              <a:rPr lang="de-DE" smtClean="0"/>
              <a:t>06.08.25</a:t>
            </a:fld>
            <a:endParaRPr lang="de-DE" dirty="0"/>
          </a:p>
        </p:txBody>
      </p:sp>
      <p:sp>
        <p:nvSpPr>
          <p:cNvPr id="6" name="Footer Placeholder 5"/>
          <p:cNvSpPr>
            <a:spLocks noGrp="1"/>
          </p:cNvSpPr>
          <p:nvPr>
            <p:ph type="ftr" sz="quarter" idx="11"/>
          </p:nvPr>
        </p:nvSpPr>
        <p:spPr/>
        <p:txBody>
          <a:bodyPr/>
          <a:lstStyle/>
          <a:p>
            <a:r>
              <a:rPr lang="de-DE"/>
              <a:t>Neue Publikationen Serge Sulz 2025-06</a:t>
            </a:r>
            <a:endParaRPr lang="de-DE" dirty="0"/>
          </a:p>
        </p:txBody>
      </p:sp>
      <p:sp>
        <p:nvSpPr>
          <p:cNvPr id="7" name="Slide Number Placeholder 6"/>
          <p:cNvSpPr>
            <a:spLocks noGrp="1"/>
          </p:cNvSpPr>
          <p:nvPr>
            <p:ph type="sldNum" sz="quarter" idx="12"/>
          </p:nvPr>
        </p:nvSpPr>
        <p:spPr/>
        <p:txBody>
          <a:bodyPr/>
          <a:lstStyle/>
          <a:p>
            <a:fld id="{E4929285-2C05-47D0-A67E-06684D2F5D66}" type="slidenum">
              <a:rPr lang="de-DE" smtClean="0"/>
              <a:t>‹Nr.›</a:t>
            </a:fld>
            <a:endParaRPr lang="de-DE" dirty="0"/>
          </a:p>
        </p:txBody>
      </p:sp>
    </p:spTree>
    <p:extLst>
      <p:ext uri="{BB962C8B-B14F-4D97-AF65-F5344CB8AC3E}">
        <p14:creationId xmlns:p14="http://schemas.microsoft.com/office/powerpoint/2010/main" val="982341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89D41F6-8CAE-964F-9C7A-84C9540A6C79}" type="datetime1">
              <a:rPr lang="de-DE" smtClean="0"/>
              <a:t>06.08.25</a:t>
            </a:fld>
            <a:endParaRPr lang="de-DE" dirty="0"/>
          </a:p>
        </p:txBody>
      </p:sp>
      <p:sp>
        <p:nvSpPr>
          <p:cNvPr id="6" name="Footer Placeholder 5"/>
          <p:cNvSpPr>
            <a:spLocks noGrp="1"/>
          </p:cNvSpPr>
          <p:nvPr>
            <p:ph type="ftr" sz="quarter" idx="11"/>
          </p:nvPr>
        </p:nvSpPr>
        <p:spPr/>
        <p:txBody>
          <a:bodyPr/>
          <a:lstStyle/>
          <a:p>
            <a:r>
              <a:rPr lang="de-DE"/>
              <a:t>Neue Publikationen Serge Sulz 2025-06</a:t>
            </a:r>
            <a:endParaRPr lang="de-DE" dirty="0"/>
          </a:p>
        </p:txBody>
      </p:sp>
      <p:sp>
        <p:nvSpPr>
          <p:cNvPr id="7" name="Slide Number Placeholder 6"/>
          <p:cNvSpPr>
            <a:spLocks noGrp="1"/>
          </p:cNvSpPr>
          <p:nvPr>
            <p:ph type="sldNum" sz="quarter" idx="12"/>
          </p:nvPr>
        </p:nvSpPr>
        <p:spPr/>
        <p:txBody>
          <a:bodyPr/>
          <a:lstStyle/>
          <a:p>
            <a:fld id="{E4929285-2C05-47D0-A67E-06684D2F5D66}" type="slidenum">
              <a:rPr lang="de-DE" smtClean="0"/>
              <a:t>‹Nr.›</a:t>
            </a:fld>
            <a:endParaRPr lang="de-DE" dirty="0"/>
          </a:p>
        </p:txBody>
      </p:sp>
    </p:spTree>
    <p:extLst>
      <p:ext uri="{BB962C8B-B14F-4D97-AF65-F5344CB8AC3E}">
        <p14:creationId xmlns:p14="http://schemas.microsoft.com/office/powerpoint/2010/main" val="29407223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B0FDB41-792F-3640-94C7-2F6204A91009}" type="datetime1">
              <a:rPr lang="de-DE" smtClean="0"/>
              <a:t>06.08.25</a:t>
            </a:fld>
            <a:endParaRPr lang="de-DE" dirty="0"/>
          </a:p>
        </p:txBody>
      </p:sp>
      <p:sp>
        <p:nvSpPr>
          <p:cNvPr id="5" name="Footer Placeholder 4"/>
          <p:cNvSpPr>
            <a:spLocks noGrp="1"/>
          </p:cNvSpPr>
          <p:nvPr>
            <p:ph type="ftr" sz="quarter" idx="11"/>
          </p:nvPr>
        </p:nvSpPr>
        <p:spPr/>
        <p:txBody>
          <a:bodyPr/>
          <a:lstStyle/>
          <a:p>
            <a:r>
              <a:rPr lang="de-DE"/>
              <a:t>Neue Publikationen Serge Sulz 2025-06</a:t>
            </a:r>
            <a:endParaRPr lang="de-DE" dirty="0"/>
          </a:p>
        </p:txBody>
      </p:sp>
      <p:sp>
        <p:nvSpPr>
          <p:cNvPr id="6" name="Slide Number Placeholder 5"/>
          <p:cNvSpPr>
            <a:spLocks noGrp="1"/>
          </p:cNvSpPr>
          <p:nvPr>
            <p:ph type="sldNum" sz="quarter" idx="12"/>
          </p:nvPr>
        </p:nvSpPr>
        <p:spPr/>
        <p:txBody>
          <a:bodyPr/>
          <a:lstStyle/>
          <a:p>
            <a:fld id="{E4929285-2C05-47D0-A67E-06684D2F5D66}" type="slidenum">
              <a:rPr lang="de-DE" smtClean="0"/>
              <a:t>‹Nr.›</a:t>
            </a:fld>
            <a:endParaRPr lang="de-DE" dirty="0"/>
          </a:p>
        </p:txBody>
      </p:sp>
    </p:spTree>
    <p:extLst>
      <p:ext uri="{BB962C8B-B14F-4D97-AF65-F5344CB8AC3E}">
        <p14:creationId xmlns:p14="http://schemas.microsoft.com/office/powerpoint/2010/main" val="3237969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44BCAA8-D445-9340-9CE5-5D3302BB6F65}" type="datetime1">
              <a:rPr lang="de-DE" smtClean="0"/>
              <a:t>06.08.25</a:t>
            </a:fld>
            <a:endParaRPr lang="de-DE" dirty="0"/>
          </a:p>
        </p:txBody>
      </p:sp>
      <p:sp>
        <p:nvSpPr>
          <p:cNvPr id="5" name="Footer Placeholder 4"/>
          <p:cNvSpPr>
            <a:spLocks noGrp="1"/>
          </p:cNvSpPr>
          <p:nvPr>
            <p:ph type="ftr" sz="quarter" idx="11"/>
          </p:nvPr>
        </p:nvSpPr>
        <p:spPr/>
        <p:txBody>
          <a:bodyPr/>
          <a:lstStyle/>
          <a:p>
            <a:r>
              <a:rPr lang="de-DE"/>
              <a:t>Neue Publikationen Serge Sulz 2025-06</a:t>
            </a:r>
            <a:endParaRPr lang="de-DE" dirty="0"/>
          </a:p>
        </p:txBody>
      </p:sp>
      <p:sp>
        <p:nvSpPr>
          <p:cNvPr id="6" name="Slide Number Placeholder 5"/>
          <p:cNvSpPr>
            <a:spLocks noGrp="1"/>
          </p:cNvSpPr>
          <p:nvPr>
            <p:ph type="sldNum" sz="quarter" idx="12"/>
          </p:nvPr>
        </p:nvSpPr>
        <p:spPr/>
        <p:txBody>
          <a:bodyPr/>
          <a:lstStyle/>
          <a:p>
            <a:fld id="{E4929285-2C05-47D0-A67E-06684D2F5D66}" type="slidenum">
              <a:rPr lang="de-DE" smtClean="0"/>
              <a:t>‹Nr.›</a:t>
            </a:fld>
            <a:endParaRPr lang="de-DE" dirty="0"/>
          </a:p>
        </p:txBody>
      </p:sp>
    </p:spTree>
    <p:extLst>
      <p:ext uri="{BB962C8B-B14F-4D97-AF65-F5344CB8AC3E}">
        <p14:creationId xmlns:p14="http://schemas.microsoft.com/office/powerpoint/2010/main" val="6300714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34301BD-2964-5140-9066-7B5B049438CA}"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05123C64-4248-CD41-B25C-6C3846678B33}" type="slidenum">
              <a:rPr lang="de-DE" smtClean="0"/>
              <a:t>‹Nr.›</a:t>
            </a:fld>
            <a:endParaRPr lang="de-DE"/>
          </a:p>
        </p:txBody>
      </p:sp>
    </p:spTree>
    <p:extLst>
      <p:ext uri="{BB962C8B-B14F-4D97-AF65-F5344CB8AC3E}">
        <p14:creationId xmlns:p14="http://schemas.microsoft.com/office/powerpoint/2010/main" val="25911027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6303FAF-FE3A-C14B-A64C-B16A87EA74F7}"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05123C64-4248-CD41-B25C-6C3846678B33}" type="slidenum">
              <a:rPr lang="de-DE" smtClean="0"/>
              <a:t>‹Nr.›</a:t>
            </a:fld>
            <a:endParaRPr lang="de-DE"/>
          </a:p>
        </p:txBody>
      </p:sp>
    </p:spTree>
    <p:extLst>
      <p:ext uri="{BB962C8B-B14F-4D97-AF65-F5344CB8AC3E}">
        <p14:creationId xmlns:p14="http://schemas.microsoft.com/office/powerpoint/2010/main" val="774945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5578E22-E9F0-3F47-ACAA-3EA5A802451D}"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05123C64-4248-CD41-B25C-6C3846678B33}" type="slidenum">
              <a:rPr lang="de-DE" smtClean="0"/>
              <a:t>‹Nr.›</a:t>
            </a:fld>
            <a:endParaRPr lang="de-DE"/>
          </a:p>
        </p:txBody>
      </p:sp>
    </p:spTree>
    <p:extLst>
      <p:ext uri="{BB962C8B-B14F-4D97-AF65-F5344CB8AC3E}">
        <p14:creationId xmlns:p14="http://schemas.microsoft.com/office/powerpoint/2010/main" val="1489489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B0B87C6-42A8-3F42-B37A-D15D53BEFAB2}"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05123C64-4248-CD41-B25C-6C3846678B33}" type="slidenum">
              <a:rPr lang="de-DE" smtClean="0"/>
              <a:t>‹Nr.›</a:t>
            </a:fld>
            <a:endParaRPr lang="de-DE"/>
          </a:p>
        </p:txBody>
      </p:sp>
    </p:spTree>
    <p:extLst>
      <p:ext uri="{BB962C8B-B14F-4D97-AF65-F5344CB8AC3E}">
        <p14:creationId xmlns:p14="http://schemas.microsoft.com/office/powerpoint/2010/main" val="409617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F656867F-3123-604B-80EC-2AD44D425F23}" type="datetime1">
              <a:rPr lang="de-DE" smtClean="0"/>
              <a:t>06.08.25</a:t>
            </a:fld>
            <a:endParaRPr lang="de-DE"/>
          </a:p>
        </p:txBody>
      </p:sp>
      <p:sp>
        <p:nvSpPr>
          <p:cNvPr id="4" name="Footer Placeholder 3"/>
          <p:cNvSpPr>
            <a:spLocks noGrp="1"/>
          </p:cNvSpPr>
          <p:nvPr>
            <p:ph type="ftr" sz="quarter" idx="11"/>
          </p:nvPr>
        </p:nvSpPr>
        <p:spPr/>
        <p:txBody>
          <a:bodyPr/>
          <a:lstStyle/>
          <a:p>
            <a:r>
              <a:rPr lang="de-DE"/>
              <a:t>Neue Publikationen Serge Sulz 2025-06</a:t>
            </a:r>
          </a:p>
        </p:txBody>
      </p:sp>
      <p:sp>
        <p:nvSpPr>
          <p:cNvPr id="5" name="Slide Number Placeholder 4"/>
          <p:cNvSpPr>
            <a:spLocks noGrp="1"/>
          </p:cNvSpPr>
          <p:nvPr>
            <p:ph type="sldNum" sz="quarter" idx="12"/>
          </p:nvPr>
        </p:nvSpPr>
        <p:spPr/>
        <p:txBody>
          <a:bodyPr/>
          <a:lstStyle/>
          <a:p>
            <a:fld id="{B88B04D2-934F-43BE-9940-6C047E1E9FEF}" type="slidenum">
              <a:rPr lang="de-DE" smtClean="0"/>
              <a:t>‹Nr.›</a:t>
            </a:fld>
            <a:endParaRPr lang="de-DE"/>
          </a:p>
        </p:txBody>
      </p:sp>
    </p:spTree>
    <p:extLst>
      <p:ext uri="{BB962C8B-B14F-4D97-AF65-F5344CB8AC3E}">
        <p14:creationId xmlns:p14="http://schemas.microsoft.com/office/powerpoint/2010/main" val="1611772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AEC75E5-1EDB-694D-9538-084D9C7F110A}" type="datetime1">
              <a:rPr lang="de-DE" smtClean="0"/>
              <a:t>06.08.25</a:t>
            </a:fld>
            <a:endParaRPr lang="de-DE"/>
          </a:p>
        </p:txBody>
      </p:sp>
      <p:sp>
        <p:nvSpPr>
          <p:cNvPr id="8" name="Footer Placeholder 7"/>
          <p:cNvSpPr>
            <a:spLocks noGrp="1"/>
          </p:cNvSpPr>
          <p:nvPr>
            <p:ph type="ftr" sz="quarter" idx="11"/>
          </p:nvPr>
        </p:nvSpPr>
        <p:spPr/>
        <p:txBody>
          <a:bodyPr/>
          <a:lstStyle/>
          <a:p>
            <a:r>
              <a:rPr lang="de-DE"/>
              <a:t>Neue Publikationen Serge Sulz 2025-06</a:t>
            </a:r>
          </a:p>
        </p:txBody>
      </p:sp>
      <p:sp>
        <p:nvSpPr>
          <p:cNvPr id="9" name="Slide Number Placeholder 8"/>
          <p:cNvSpPr>
            <a:spLocks noGrp="1"/>
          </p:cNvSpPr>
          <p:nvPr>
            <p:ph type="sldNum" sz="quarter" idx="12"/>
          </p:nvPr>
        </p:nvSpPr>
        <p:spPr/>
        <p:txBody>
          <a:bodyPr/>
          <a:lstStyle/>
          <a:p>
            <a:fld id="{05123C64-4248-CD41-B25C-6C3846678B33}" type="slidenum">
              <a:rPr lang="de-DE" smtClean="0"/>
              <a:t>‹Nr.›</a:t>
            </a:fld>
            <a:endParaRPr lang="de-DE"/>
          </a:p>
        </p:txBody>
      </p:sp>
    </p:spTree>
    <p:extLst>
      <p:ext uri="{BB962C8B-B14F-4D97-AF65-F5344CB8AC3E}">
        <p14:creationId xmlns:p14="http://schemas.microsoft.com/office/powerpoint/2010/main" val="26189184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8609FF5-6424-0041-8228-75AA7C4BCDED}" type="datetime1">
              <a:rPr lang="de-DE" smtClean="0"/>
              <a:t>06.08.25</a:t>
            </a:fld>
            <a:endParaRPr lang="de-DE"/>
          </a:p>
        </p:txBody>
      </p:sp>
      <p:sp>
        <p:nvSpPr>
          <p:cNvPr id="4" name="Footer Placeholder 3"/>
          <p:cNvSpPr>
            <a:spLocks noGrp="1"/>
          </p:cNvSpPr>
          <p:nvPr>
            <p:ph type="ftr" sz="quarter" idx="11"/>
          </p:nvPr>
        </p:nvSpPr>
        <p:spPr/>
        <p:txBody>
          <a:bodyPr/>
          <a:lstStyle/>
          <a:p>
            <a:r>
              <a:rPr lang="de-DE"/>
              <a:t>Neue Publikationen Serge Sulz 2025-06</a:t>
            </a:r>
          </a:p>
        </p:txBody>
      </p:sp>
      <p:sp>
        <p:nvSpPr>
          <p:cNvPr id="5" name="Slide Number Placeholder 4"/>
          <p:cNvSpPr>
            <a:spLocks noGrp="1"/>
          </p:cNvSpPr>
          <p:nvPr>
            <p:ph type="sldNum" sz="quarter" idx="12"/>
          </p:nvPr>
        </p:nvSpPr>
        <p:spPr/>
        <p:txBody>
          <a:bodyPr/>
          <a:lstStyle/>
          <a:p>
            <a:fld id="{05123C64-4248-CD41-B25C-6C3846678B33}" type="slidenum">
              <a:rPr lang="de-DE" smtClean="0"/>
              <a:t>‹Nr.›</a:t>
            </a:fld>
            <a:endParaRPr lang="de-DE"/>
          </a:p>
        </p:txBody>
      </p:sp>
    </p:spTree>
    <p:extLst>
      <p:ext uri="{BB962C8B-B14F-4D97-AF65-F5344CB8AC3E}">
        <p14:creationId xmlns:p14="http://schemas.microsoft.com/office/powerpoint/2010/main" val="39244663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284445-2460-FF47-B9F2-4409555348CA}" type="datetime1">
              <a:rPr lang="de-DE" smtClean="0"/>
              <a:t>06.08.25</a:t>
            </a:fld>
            <a:endParaRPr lang="de-DE"/>
          </a:p>
        </p:txBody>
      </p:sp>
      <p:sp>
        <p:nvSpPr>
          <p:cNvPr id="3" name="Footer Placeholder 2"/>
          <p:cNvSpPr>
            <a:spLocks noGrp="1"/>
          </p:cNvSpPr>
          <p:nvPr>
            <p:ph type="ftr" sz="quarter" idx="11"/>
          </p:nvPr>
        </p:nvSpPr>
        <p:spPr/>
        <p:txBody>
          <a:bodyPr/>
          <a:lstStyle/>
          <a:p>
            <a:r>
              <a:rPr lang="de-DE"/>
              <a:t>Neue Publikationen Serge Sulz 2025-06</a:t>
            </a:r>
          </a:p>
        </p:txBody>
      </p:sp>
      <p:sp>
        <p:nvSpPr>
          <p:cNvPr id="4" name="Slide Number Placeholder 3"/>
          <p:cNvSpPr>
            <a:spLocks noGrp="1"/>
          </p:cNvSpPr>
          <p:nvPr>
            <p:ph type="sldNum" sz="quarter" idx="12"/>
          </p:nvPr>
        </p:nvSpPr>
        <p:spPr/>
        <p:txBody>
          <a:bodyPr/>
          <a:lstStyle/>
          <a:p>
            <a:fld id="{05123C64-4248-CD41-B25C-6C3846678B33}" type="slidenum">
              <a:rPr lang="de-DE" smtClean="0"/>
              <a:t>‹Nr.›</a:t>
            </a:fld>
            <a:endParaRPr lang="de-DE"/>
          </a:p>
        </p:txBody>
      </p:sp>
    </p:spTree>
    <p:extLst>
      <p:ext uri="{BB962C8B-B14F-4D97-AF65-F5344CB8AC3E}">
        <p14:creationId xmlns:p14="http://schemas.microsoft.com/office/powerpoint/2010/main" val="15811665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97529706-37D7-264B-9D9E-6AEC16F39622}"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05123C64-4248-CD41-B25C-6C3846678B33}" type="slidenum">
              <a:rPr lang="de-DE" smtClean="0"/>
              <a:t>‹Nr.›</a:t>
            </a:fld>
            <a:endParaRPr lang="de-DE"/>
          </a:p>
        </p:txBody>
      </p:sp>
    </p:spTree>
    <p:extLst>
      <p:ext uri="{BB962C8B-B14F-4D97-AF65-F5344CB8AC3E}">
        <p14:creationId xmlns:p14="http://schemas.microsoft.com/office/powerpoint/2010/main" val="31016224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9B8CF9C-6275-C849-AC60-86D7E7AA5428}"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05123C64-4248-CD41-B25C-6C3846678B33}" type="slidenum">
              <a:rPr lang="de-DE" smtClean="0"/>
              <a:t>‹Nr.›</a:t>
            </a:fld>
            <a:endParaRPr lang="de-DE"/>
          </a:p>
        </p:txBody>
      </p:sp>
    </p:spTree>
    <p:extLst>
      <p:ext uri="{BB962C8B-B14F-4D97-AF65-F5344CB8AC3E}">
        <p14:creationId xmlns:p14="http://schemas.microsoft.com/office/powerpoint/2010/main" val="1046179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1DBBB62-8AED-804E-9100-406967D0AC9B}"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05123C64-4248-CD41-B25C-6C3846678B33}" type="slidenum">
              <a:rPr lang="de-DE" smtClean="0"/>
              <a:t>‹Nr.›</a:t>
            </a:fld>
            <a:endParaRPr lang="de-DE"/>
          </a:p>
        </p:txBody>
      </p:sp>
    </p:spTree>
    <p:extLst>
      <p:ext uri="{BB962C8B-B14F-4D97-AF65-F5344CB8AC3E}">
        <p14:creationId xmlns:p14="http://schemas.microsoft.com/office/powerpoint/2010/main" val="19419067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8999C85-FFAF-C848-804B-B869A0918156}" type="datetime1">
              <a:rPr lang="de-DE" smtClean="0"/>
              <a:t>06.08.25</a:t>
            </a:fld>
            <a:endParaRPr lang="de-DE"/>
          </a:p>
        </p:txBody>
      </p:sp>
      <p:sp>
        <p:nvSpPr>
          <p:cNvPr id="5" name="Footer Placeholder 4"/>
          <p:cNvSpPr>
            <a:spLocks noGrp="1"/>
          </p:cNvSpPr>
          <p:nvPr>
            <p:ph type="ftr" sz="quarter" idx="11"/>
          </p:nvPr>
        </p:nvSpPr>
        <p:spPr/>
        <p:txBody>
          <a:bodyPr/>
          <a:lstStyle/>
          <a:p>
            <a:r>
              <a:rPr lang="de-DE"/>
              <a:t>Neue Publikationen Serge Sulz 2025-06</a:t>
            </a:r>
          </a:p>
        </p:txBody>
      </p:sp>
      <p:sp>
        <p:nvSpPr>
          <p:cNvPr id="6" name="Slide Number Placeholder 5"/>
          <p:cNvSpPr>
            <a:spLocks noGrp="1"/>
          </p:cNvSpPr>
          <p:nvPr>
            <p:ph type="sldNum" sz="quarter" idx="12"/>
          </p:nvPr>
        </p:nvSpPr>
        <p:spPr/>
        <p:txBody>
          <a:bodyPr/>
          <a:lstStyle/>
          <a:p>
            <a:fld id="{05123C64-4248-CD41-B25C-6C3846678B33}" type="slidenum">
              <a:rPr lang="de-DE" smtClean="0"/>
              <a:t>‹Nr.›</a:t>
            </a:fld>
            <a:endParaRPr lang="de-DE"/>
          </a:p>
        </p:txBody>
      </p:sp>
    </p:spTree>
    <p:extLst>
      <p:ext uri="{BB962C8B-B14F-4D97-AF65-F5344CB8AC3E}">
        <p14:creationId xmlns:p14="http://schemas.microsoft.com/office/powerpoint/2010/main" val="569076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764715-31ED-234A-ADE5-D7D74C4CE064}" type="datetime1">
              <a:rPr lang="de-DE" smtClean="0"/>
              <a:t>06.08.25</a:t>
            </a:fld>
            <a:endParaRPr lang="de-DE"/>
          </a:p>
        </p:txBody>
      </p:sp>
      <p:sp>
        <p:nvSpPr>
          <p:cNvPr id="3" name="Footer Placeholder 2"/>
          <p:cNvSpPr>
            <a:spLocks noGrp="1"/>
          </p:cNvSpPr>
          <p:nvPr>
            <p:ph type="ftr" sz="quarter" idx="11"/>
          </p:nvPr>
        </p:nvSpPr>
        <p:spPr/>
        <p:txBody>
          <a:bodyPr/>
          <a:lstStyle/>
          <a:p>
            <a:r>
              <a:rPr lang="de-DE"/>
              <a:t>Neue Publikationen Serge Sulz 2025-06</a:t>
            </a:r>
          </a:p>
        </p:txBody>
      </p:sp>
      <p:sp>
        <p:nvSpPr>
          <p:cNvPr id="4" name="Slide Number Placeholder 3"/>
          <p:cNvSpPr>
            <a:spLocks noGrp="1"/>
          </p:cNvSpPr>
          <p:nvPr>
            <p:ph type="sldNum" sz="quarter" idx="12"/>
          </p:nvPr>
        </p:nvSpPr>
        <p:spPr/>
        <p:txBody>
          <a:bodyPr/>
          <a:lstStyle/>
          <a:p>
            <a:fld id="{B88B04D2-934F-43BE-9940-6C047E1E9FEF}" type="slidenum">
              <a:rPr lang="de-DE" smtClean="0"/>
              <a:t>‹Nr.›</a:t>
            </a:fld>
            <a:endParaRPr lang="de-DE"/>
          </a:p>
        </p:txBody>
      </p:sp>
    </p:spTree>
    <p:extLst>
      <p:ext uri="{BB962C8B-B14F-4D97-AF65-F5344CB8AC3E}">
        <p14:creationId xmlns:p14="http://schemas.microsoft.com/office/powerpoint/2010/main" val="2007575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A7464965-A9FC-C54F-B26E-2874BBFFF64D}"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B88B04D2-934F-43BE-9940-6C047E1E9FEF}" type="slidenum">
              <a:rPr lang="de-DE" smtClean="0"/>
              <a:t>‹Nr.›</a:t>
            </a:fld>
            <a:endParaRPr lang="de-DE"/>
          </a:p>
        </p:txBody>
      </p:sp>
    </p:spTree>
    <p:extLst>
      <p:ext uri="{BB962C8B-B14F-4D97-AF65-F5344CB8AC3E}">
        <p14:creationId xmlns:p14="http://schemas.microsoft.com/office/powerpoint/2010/main" val="1602962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25A00E6C-F9A5-9841-9D8D-5347F7F70055}" type="datetime1">
              <a:rPr lang="de-DE" smtClean="0"/>
              <a:t>06.08.25</a:t>
            </a:fld>
            <a:endParaRPr lang="de-DE"/>
          </a:p>
        </p:txBody>
      </p:sp>
      <p:sp>
        <p:nvSpPr>
          <p:cNvPr id="6" name="Footer Placeholder 5"/>
          <p:cNvSpPr>
            <a:spLocks noGrp="1"/>
          </p:cNvSpPr>
          <p:nvPr>
            <p:ph type="ftr" sz="quarter" idx="11"/>
          </p:nvPr>
        </p:nvSpPr>
        <p:spPr/>
        <p:txBody>
          <a:bodyPr/>
          <a:lstStyle/>
          <a:p>
            <a:r>
              <a:rPr lang="de-DE"/>
              <a:t>Neue Publikationen Serge Sulz 2025-06</a:t>
            </a:r>
          </a:p>
        </p:txBody>
      </p:sp>
      <p:sp>
        <p:nvSpPr>
          <p:cNvPr id="7" name="Slide Number Placeholder 6"/>
          <p:cNvSpPr>
            <a:spLocks noGrp="1"/>
          </p:cNvSpPr>
          <p:nvPr>
            <p:ph type="sldNum" sz="quarter" idx="12"/>
          </p:nvPr>
        </p:nvSpPr>
        <p:spPr/>
        <p:txBody>
          <a:bodyPr/>
          <a:lstStyle/>
          <a:p>
            <a:fld id="{B88B04D2-934F-43BE-9940-6C047E1E9FEF}" type="slidenum">
              <a:rPr lang="de-DE" smtClean="0"/>
              <a:t>‹Nr.›</a:t>
            </a:fld>
            <a:endParaRPr lang="de-DE"/>
          </a:p>
        </p:txBody>
      </p:sp>
    </p:spTree>
    <p:extLst>
      <p:ext uri="{BB962C8B-B14F-4D97-AF65-F5344CB8AC3E}">
        <p14:creationId xmlns:p14="http://schemas.microsoft.com/office/powerpoint/2010/main" val="1186410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83576-44D7-BE42-89B0-DA8DFF7B9DC2}" type="datetime1">
              <a:rPr lang="de-DE" smtClean="0"/>
              <a:t>06.08.25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Neue Publikationen Serge Sulz 2025-06</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8B04D2-934F-43BE-9940-6C047E1E9FEF}" type="slidenum">
              <a:rPr lang="de-DE" smtClean="0"/>
              <a:t>‹Nr.›</a:t>
            </a:fld>
            <a:endParaRPr lang="de-DE"/>
          </a:p>
        </p:txBody>
      </p:sp>
    </p:spTree>
    <p:extLst>
      <p:ext uri="{BB962C8B-B14F-4D97-AF65-F5344CB8AC3E}">
        <p14:creationId xmlns:p14="http://schemas.microsoft.com/office/powerpoint/2010/main" val="64954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37C9A-561F-3E43-BB83-CED25D842ACA}" type="datetime1">
              <a:rPr lang="de-DE" smtClean="0"/>
              <a:t>06.08.25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Neue Publikationen Serge Sulz 2025-06</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A361F-251E-4418-98A1-040E7D2A722A}" type="slidenum">
              <a:rPr lang="de-DE" smtClean="0"/>
              <a:t>‹Nr.›</a:t>
            </a:fld>
            <a:endParaRPr lang="de-DE"/>
          </a:p>
        </p:txBody>
      </p:sp>
    </p:spTree>
    <p:extLst>
      <p:ext uri="{BB962C8B-B14F-4D97-AF65-F5344CB8AC3E}">
        <p14:creationId xmlns:p14="http://schemas.microsoft.com/office/powerpoint/2010/main" val="2871155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69698-65C1-5949-9965-4AD68DF68A16}" type="datetime1">
              <a:rPr lang="de-DE" smtClean="0"/>
              <a:t>06.08.25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Neue Publikationen Serge Sulz 2025-06</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9FE6F-885E-4664-BA6C-E1E9672D9D27}" type="slidenum">
              <a:rPr lang="de-DE" smtClean="0"/>
              <a:t>‹Nr.›</a:t>
            </a:fld>
            <a:endParaRPr lang="de-DE"/>
          </a:p>
        </p:txBody>
      </p:sp>
    </p:spTree>
    <p:extLst>
      <p:ext uri="{BB962C8B-B14F-4D97-AF65-F5344CB8AC3E}">
        <p14:creationId xmlns:p14="http://schemas.microsoft.com/office/powerpoint/2010/main" val="640823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5F0BC-F964-064F-95E5-6C35C5B63876}" type="datetime1">
              <a:rPr lang="de-DE" smtClean="0"/>
              <a:t>06.08.25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Neue Publikationen Serge Sulz 2025-06</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A697D-3A91-4B5D-A199-B7A56907E262}" type="slidenum">
              <a:rPr lang="de-DE" smtClean="0"/>
              <a:t>‹Nr.›</a:t>
            </a:fld>
            <a:endParaRPr lang="de-DE"/>
          </a:p>
        </p:txBody>
      </p:sp>
    </p:spTree>
    <p:extLst>
      <p:ext uri="{BB962C8B-B14F-4D97-AF65-F5344CB8AC3E}">
        <p14:creationId xmlns:p14="http://schemas.microsoft.com/office/powerpoint/2010/main" val="19326538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D1E60-BB0F-AE46-A86B-4F187EE6C6E5}" type="datetime1">
              <a:rPr lang="de-DE" smtClean="0"/>
              <a:t>06.08.25</a:t>
            </a:fld>
            <a:endParaRPr lang="de-DE"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Neue Publikationen Serge Sulz 2025-06</a:t>
            </a:r>
            <a:endParaRPr lang="de-DE"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29285-2C05-47D0-A67E-06684D2F5D66}" type="slidenum">
              <a:rPr lang="de-DE" smtClean="0"/>
              <a:t>‹Nr.›</a:t>
            </a:fld>
            <a:endParaRPr lang="de-DE" dirty="0"/>
          </a:p>
        </p:txBody>
      </p:sp>
    </p:spTree>
    <p:extLst>
      <p:ext uri="{BB962C8B-B14F-4D97-AF65-F5344CB8AC3E}">
        <p14:creationId xmlns:p14="http://schemas.microsoft.com/office/powerpoint/2010/main" val="11174534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B7FCE8-BE58-6145-AB6F-268B8263C715}" type="datetime1">
              <a:rPr lang="de-DE" smtClean="0"/>
              <a:t>06.08.25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Neue Publikationen Serge Sulz 2025-06</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23C64-4248-CD41-B25C-6C3846678B33}" type="slidenum">
              <a:rPr lang="de-DE" smtClean="0"/>
              <a:t>‹Nr.›</a:t>
            </a:fld>
            <a:endParaRPr lang="de-DE"/>
          </a:p>
        </p:txBody>
      </p:sp>
    </p:spTree>
    <p:extLst>
      <p:ext uri="{BB962C8B-B14F-4D97-AF65-F5344CB8AC3E}">
        <p14:creationId xmlns:p14="http://schemas.microsoft.com/office/powerpoint/2010/main" val="39796099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sychosozial-verlag.d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eupehs.org/wp-content/uploads/Literature-Serge-Sulz-as-Author-Editor-Publisher-New-Publications.pdf" TargetMode="External"/><Relationship Id="rId4" Type="http://schemas.openxmlformats.org/officeDocument/2006/relationships/hyperlink" Target="mailto:Prof.Sulz@eupehs.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psychosozial-verlag.de/programm/4000/4133/8537-detail" TargetMode="External"/><Relationship Id="rId2" Type="http://schemas.openxmlformats.org/officeDocument/2006/relationships/hyperlink" Target="https://psychosozial-verlag.de/autor-innen-viten?autorid=5963" TargetMode="Externa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doi.org/10.30820/2364-1517-2025-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sychosozial-verlag.de/autor-innen-viten?autorid=6176" TargetMode="External"/><Relationship Id="rId2" Type="http://schemas.openxmlformats.org/officeDocument/2006/relationships/hyperlink" Target="https://psychosozial-verlag.de/autor-innen-viten?autorid=5963" TargetMode="Externa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s://doi.org/10.30820/2364-1517-2024-2" TargetMode="External"/><Relationship Id="rId4" Type="http://schemas.openxmlformats.org/officeDocument/2006/relationships/hyperlink" Target="https://psychosozial-verlag.de/programm/4000/4133/8489-detai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sychosozial-verlag.de/programm/4000/4133/8488-detail" TargetMode="External"/><Relationship Id="rId2" Type="http://schemas.openxmlformats.org/officeDocument/2006/relationships/hyperlink" Target="https://psychosozial-verlag.de/autor-innen-viten?autorid=5963" TargetMode="Externa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doi.org/10.30820/2364-1517-2024-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30820/2108451000004" TargetMode="External"/><Relationship Id="rId2" Type="http://schemas.openxmlformats.org/officeDocument/2006/relationships/hyperlink" Target="https://psychosozial-verlag.de/autor-innen-viten?autorid=5963"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hyperlink" Target="https://psychosozial-verlag.de/autor-innen-viten?autorid=5325" TargetMode="External"/><Relationship Id="rId7" Type="http://schemas.openxmlformats.org/officeDocument/2006/relationships/image" Target="../media/image13.jpeg"/><Relationship Id="rId2" Type="http://schemas.openxmlformats.org/officeDocument/2006/relationships/hyperlink" Target="https://psychosozial-verlag.de/autor-innen-viten?autorid=7188" TargetMode="External"/><Relationship Id="rId1" Type="http://schemas.openxmlformats.org/officeDocument/2006/relationships/slideLayout" Target="../slideLayouts/slideLayout2.xml"/><Relationship Id="rId6" Type="http://schemas.openxmlformats.org/officeDocument/2006/relationships/hyperlink" Target="https://doi.org/10.30820/2364-1517-2023-1" TargetMode="External"/><Relationship Id="rId5" Type="http://schemas.openxmlformats.org/officeDocument/2006/relationships/hyperlink" Target="https://psychosozial-verlag.de/programm/4000/4133/8450-detail" TargetMode="External"/><Relationship Id="rId4" Type="http://schemas.openxmlformats.org/officeDocument/2006/relationships/hyperlink" Target="https://psychosozial-verlag.de/autor-innen-viten?autorid=5963"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sychosozial-verlag.de/autor-innen-viten?autorid=6141" TargetMode="External"/><Relationship Id="rId2" Type="http://schemas.openxmlformats.org/officeDocument/2006/relationships/hyperlink" Target="https://psychosozial-verlag.de/autor-innen-viten?autorid=5963"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doi.org/10.30820/2364-1517-2022-2" TargetMode="External"/><Relationship Id="rId4" Type="http://schemas.openxmlformats.org/officeDocument/2006/relationships/hyperlink" Target="https://psychosozial-verlag.de/programm/4000/4133/8393-detai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doi.org/10.30820/2364-1517-2022-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sychosozial-verlag.de/autor-innen-viten?autorid=5963" TargetMode="External"/><Relationship Id="rId2" Type="http://schemas.openxmlformats.org/officeDocument/2006/relationships/hyperlink" Target="https://psychosozial-verlag.de/autor-innen-viten?autorid=6176"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s://doi.org/10.30820/2364-1517-2021-1"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sychosozial-verlag.de/autor-innen-viten?autorid=5963" TargetMode="External"/><Relationship Id="rId2" Type="http://schemas.openxmlformats.org/officeDocument/2006/relationships/hyperlink" Target="https://psychosozial-verlag.de/autor-innen-viten?autorid=6168" TargetMode="Externa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s://doi.org/10.30820/2364-1517-2021-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doi.org/10.30820/2364-1517-2020-1"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psychosozial-verlag.de/catalog/autoren.php?author_id=5325" TargetMode="External"/><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hyperlink" Target="https://doi.org/10.30820/2364-1517-2020-2"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s://www.psychosozial-verlag.de/catalog/autoren.php?author_id=5964" TargetMode="External"/><Relationship Id="rId2" Type="http://schemas.openxmlformats.org/officeDocument/2006/relationships/hyperlink" Target="https://www.psychosozial-verlag.de/catalog/autoren.php?author_id=2936" TargetMode="Externa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hyperlink" Target="https://www.psychosozial-verlag.de/catalog/autoren.php?author_id=5963"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psychosozial-verlag.de/catalog/autoren.php?author_id=5325"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hyperlink" Target="mailto:Prof.Sulz@eupehs.org" TargetMode="Externa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psychosozial-verlag.de/catalog/autoren.php?author_id=5963" TargetMode="Externa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bod.de/" TargetMode="Externa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bod.de/" TargetMode="Externa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bod.de/" TargetMode="Externa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bod.de/" TargetMode="Externa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bod.de/" TargetMode="Externa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bod.de/" TargetMode="Externa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bod.de/" TargetMode="Externa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edoc.ub.uni-muenchen.de/27471/" TargetMode="Externa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0692A-B2D6-49D0-9211-D6851D294B89}"/>
              </a:ext>
            </a:extLst>
          </p:cNvPr>
          <p:cNvSpPr>
            <a:spLocks noGrp="1"/>
          </p:cNvSpPr>
          <p:nvPr>
            <p:ph type="ctrTitle"/>
          </p:nvPr>
        </p:nvSpPr>
        <p:spPr>
          <a:xfrm>
            <a:off x="484909" y="235527"/>
            <a:ext cx="8437418" cy="2653723"/>
          </a:xfrm>
        </p:spPr>
        <p:txBody>
          <a:bodyPr>
            <a:normAutofit/>
          </a:bodyPr>
          <a:lstStyle/>
          <a:p>
            <a:r>
              <a:rPr lang="de-DE" sz="2800" dirty="0" err="1"/>
              <a:t>Literature</a:t>
            </a:r>
            <a:r>
              <a:rPr lang="de-DE" sz="2800" dirty="0"/>
              <a:t> </a:t>
            </a:r>
            <a:r>
              <a:rPr lang="de-DE" sz="2800" dirty="0" err="1"/>
              <a:t>from</a:t>
            </a:r>
            <a:r>
              <a:rPr lang="de-DE" sz="2800" dirty="0"/>
              <a:t> SBT-</a:t>
            </a:r>
            <a:r>
              <a:rPr lang="de-DE" sz="2800" dirty="0" err="1"/>
              <a:t>laboratory</a:t>
            </a:r>
            <a:r>
              <a:rPr lang="de-DE" sz="2800" dirty="0"/>
              <a:t>:</a:t>
            </a:r>
            <a:br>
              <a:rPr lang="de-DE" sz="2800" dirty="0"/>
            </a:br>
            <a:r>
              <a:rPr lang="de-DE" sz="2800" dirty="0"/>
              <a:t>Serge Sulz &amp; Team </a:t>
            </a:r>
            <a:br>
              <a:rPr lang="de-DE" sz="2800" dirty="0"/>
            </a:br>
            <a:br>
              <a:rPr lang="de-DE" sz="2800" dirty="0"/>
            </a:br>
            <a:r>
              <a:rPr lang="de-DE" sz="2800" dirty="0"/>
              <a:t>New Publications (EMVT, SBT, PKP)</a:t>
            </a:r>
          </a:p>
        </p:txBody>
      </p:sp>
      <p:sp>
        <p:nvSpPr>
          <p:cNvPr id="3" name="Untertitel 2">
            <a:extLst>
              <a:ext uri="{FF2B5EF4-FFF2-40B4-BE49-F238E27FC236}">
                <a16:creationId xmlns:a16="http://schemas.microsoft.com/office/drawing/2014/main" id="{3C1942FA-6B46-4FB8-B947-4CA37F3D1B1B}"/>
              </a:ext>
            </a:extLst>
          </p:cNvPr>
          <p:cNvSpPr>
            <a:spLocks noGrp="1"/>
          </p:cNvSpPr>
          <p:nvPr>
            <p:ph type="subTitle" idx="1"/>
          </p:nvPr>
        </p:nvSpPr>
        <p:spPr>
          <a:xfrm>
            <a:off x="1143000" y="2889250"/>
            <a:ext cx="6858000" cy="3832226"/>
          </a:xfrm>
        </p:spPr>
        <p:txBody>
          <a:bodyPr>
            <a:normAutofit fontScale="92500" lnSpcReduction="20000"/>
          </a:bodyPr>
          <a:lstStyle/>
          <a:p>
            <a:r>
              <a:rPr lang="de-DE" dirty="0"/>
              <a:t>EN: </a:t>
            </a:r>
            <a:r>
              <a:rPr lang="de-DE" dirty="0" err="1"/>
              <a:t>Available</a:t>
            </a:r>
            <a:r>
              <a:rPr lang="de-DE" dirty="0"/>
              <a:t> </a:t>
            </a:r>
            <a:r>
              <a:rPr lang="de-DE" dirty="0" err="1"/>
              <a:t>from</a:t>
            </a:r>
            <a:r>
              <a:rPr lang="de-DE" dirty="0"/>
              <a:t> </a:t>
            </a:r>
            <a:r>
              <a:rPr lang="de-DE" dirty="0">
                <a:hlinkClick r:id="rId3"/>
              </a:rPr>
              <a:t>Psychosozial-Verlag</a:t>
            </a:r>
            <a:endParaRPr lang="de-DE" dirty="0"/>
          </a:p>
          <a:p>
            <a:r>
              <a:rPr lang="de-DE" dirty="0"/>
              <a:t>Individual </a:t>
            </a:r>
            <a:r>
              <a:rPr lang="de-DE" dirty="0" err="1"/>
              <a:t>journal</a:t>
            </a:r>
            <a:r>
              <a:rPr lang="de-DE" dirty="0"/>
              <a:t> </a:t>
            </a:r>
            <a:r>
              <a:rPr lang="de-DE" dirty="0" err="1"/>
              <a:t>articles</a:t>
            </a:r>
            <a:r>
              <a:rPr lang="de-DE" dirty="0"/>
              <a:t> </a:t>
            </a:r>
            <a:r>
              <a:rPr lang="de-DE" dirty="0" err="1"/>
              <a:t>can</a:t>
            </a:r>
            <a:r>
              <a:rPr lang="de-DE" dirty="0"/>
              <a:t> </a:t>
            </a:r>
            <a:r>
              <a:rPr lang="de-DE" dirty="0" err="1"/>
              <a:t>be</a:t>
            </a:r>
            <a:r>
              <a:rPr lang="de-DE" dirty="0"/>
              <a:t> </a:t>
            </a:r>
            <a:r>
              <a:rPr lang="de-DE" dirty="0" err="1"/>
              <a:t>requested</a:t>
            </a:r>
            <a:r>
              <a:rPr lang="de-DE" dirty="0"/>
              <a:t> </a:t>
            </a:r>
            <a:r>
              <a:rPr lang="de-DE" dirty="0" err="1"/>
              <a:t>free</a:t>
            </a:r>
            <a:r>
              <a:rPr lang="de-DE" dirty="0"/>
              <a:t> of </a:t>
            </a:r>
            <a:r>
              <a:rPr lang="de-DE" dirty="0" err="1"/>
              <a:t>charge</a:t>
            </a:r>
            <a:r>
              <a:rPr lang="de-DE" dirty="0"/>
              <a:t> </a:t>
            </a:r>
            <a:r>
              <a:rPr lang="de-DE" dirty="0" err="1"/>
              <a:t>as</a:t>
            </a:r>
            <a:r>
              <a:rPr lang="de-DE" dirty="0"/>
              <a:t> PDF "</a:t>
            </a:r>
            <a:r>
              <a:rPr lang="de-DE" dirty="0" err="1"/>
              <a:t>offprints</a:t>
            </a:r>
            <a:r>
              <a:rPr lang="de-DE" dirty="0"/>
              <a:t>."</a:t>
            </a:r>
          </a:p>
          <a:p>
            <a:r>
              <a:rPr lang="de-DE" sz="2200" dirty="0"/>
              <a:t>DE: Erhältlich beim </a:t>
            </a:r>
            <a:r>
              <a:rPr lang="de-DE" dirty="0">
                <a:hlinkClick r:id="rId3"/>
              </a:rPr>
              <a:t>Psychosozial-Verlag</a:t>
            </a:r>
            <a:endParaRPr lang="de-DE" dirty="0"/>
          </a:p>
          <a:p>
            <a:r>
              <a:rPr lang="de-DE" sz="2200" dirty="0"/>
              <a:t>Einzelne Zeitschriftenartikel können als </a:t>
            </a:r>
            <a:r>
              <a:rPr lang="de-DE" sz="2200" dirty="0" err="1"/>
              <a:t>pdf</a:t>
            </a:r>
            <a:r>
              <a:rPr lang="de-DE" sz="2200" dirty="0"/>
              <a:t> „Sonderdrucke“ kostenlos angefordert werden</a:t>
            </a:r>
          </a:p>
          <a:p>
            <a:r>
              <a:rPr lang="de-DE" dirty="0">
                <a:hlinkClick r:id="rId4"/>
              </a:rPr>
              <a:t>Prof.Sulz@eupehs.org</a:t>
            </a:r>
            <a:r>
              <a:rPr lang="de-DE" dirty="0"/>
              <a:t> </a:t>
            </a:r>
          </a:p>
          <a:p>
            <a:endParaRPr lang="de-DE" dirty="0"/>
          </a:p>
          <a:p>
            <a:r>
              <a:rPr lang="de-DE" dirty="0"/>
              <a:t>This </a:t>
            </a:r>
            <a:r>
              <a:rPr lang="de-DE" dirty="0" err="1"/>
              <a:t>overview</a:t>
            </a:r>
            <a:r>
              <a:rPr lang="de-DE" dirty="0"/>
              <a:t> </a:t>
            </a:r>
            <a:r>
              <a:rPr lang="de-DE" dirty="0" err="1"/>
              <a:t>can</a:t>
            </a:r>
            <a:r>
              <a:rPr lang="de-DE" dirty="0"/>
              <a:t> </a:t>
            </a:r>
            <a:r>
              <a:rPr lang="de-DE" dirty="0" err="1"/>
              <a:t>be</a:t>
            </a:r>
            <a:r>
              <a:rPr lang="de-DE" dirty="0"/>
              <a:t> </a:t>
            </a:r>
            <a:r>
              <a:rPr lang="de-DE" dirty="0" err="1"/>
              <a:t>downloaded</a:t>
            </a:r>
            <a:r>
              <a:rPr lang="de-DE" dirty="0"/>
              <a:t> </a:t>
            </a:r>
            <a:r>
              <a:rPr lang="de-DE" dirty="0" err="1"/>
              <a:t>from</a:t>
            </a:r>
            <a:r>
              <a:rPr lang="de-DE" dirty="0"/>
              <a:t> </a:t>
            </a:r>
            <a:r>
              <a:rPr lang="de-DE" sz="2200" dirty="0"/>
              <a:t>(Diese Übersicht kann heruntergeladen werden unter)</a:t>
            </a:r>
          </a:p>
          <a:p>
            <a:r>
              <a:rPr lang="en-GB" dirty="0">
                <a:hlinkClick r:id="rId5"/>
              </a:rPr>
              <a:t>https://eupehs.org/wp-content/uploads/Literature-Serge-Sulz-as-Author-Editor-Publisher-New-Publications.pdf</a:t>
            </a:r>
            <a:r>
              <a:rPr lang="en-GB" dirty="0"/>
              <a:t> </a:t>
            </a:r>
            <a:endParaRPr lang="de-DE" dirty="0"/>
          </a:p>
        </p:txBody>
      </p:sp>
      <p:sp>
        <p:nvSpPr>
          <p:cNvPr id="4" name="Fußzeilenplatzhalter 3">
            <a:extLst>
              <a:ext uri="{FF2B5EF4-FFF2-40B4-BE49-F238E27FC236}">
                <a16:creationId xmlns:a16="http://schemas.microsoft.com/office/drawing/2014/main" id="{25103E10-63F6-4D2E-9492-DEAF050B6CD2}"/>
              </a:ext>
            </a:extLst>
          </p:cNvPr>
          <p:cNvSpPr>
            <a:spLocks noGrp="1"/>
          </p:cNvSpPr>
          <p:nvPr>
            <p:ph type="ftr" sz="quarter" idx="11"/>
          </p:nvPr>
        </p:nvSpPr>
        <p:spPr/>
        <p:txBody>
          <a:bodyPr/>
          <a:lstStyle/>
          <a:p>
            <a:r>
              <a:rPr lang="de-DE"/>
              <a:t>Neue Publikationen Serge Sulz 2025-06</a:t>
            </a:r>
          </a:p>
        </p:txBody>
      </p:sp>
    </p:spTree>
    <p:extLst>
      <p:ext uri="{BB962C8B-B14F-4D97-AF65-F5344CB8AC3E}">
        <p14:creationId xmlns:p14="http://schemas.microsoft.com/office/powerpoint/2010/main" val="2631210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8303ACA-49F5-E295-491B-3CE3414F6442}"/>
              </a:ext>
            </a:extLst>
          </p:cNvPr>
          <p:cNvSpPr>
            <a:spLocks noGrp="1"/>
          </p:cNvSpPr>
          <p:nvPr>
            <p:ph idx="1"/>
          </p:nvPr>
        </p:nvSpPr>
        <p:spPr>
          <a:xfrm>
            <a:off x="4864100" y="136524"/>
            <a:ext cx="4178300" cy="6040439"/>
          </a:xfrm>
        </p:spPr>
        <p:txBody>
          <a:bodyPr>
            <a:normAutofit fontScale="92500" lnSpcReduction="10000"/>
          </a:bodyPr>
          <a:lstStyle/>
          <a:p>
            <a:r>
              <a:rPr lang="de-DE" sz="1400" dirty="0">
                <a:hlinkClick r:id="rId2"/>
              </a:rPr>
              <a:t>Serge K.D. Sulz</a:t>
            </a:r>
            <a:r>
              <a:rPr lang="de-DE" sz="1400" dirty="0"/>
              <a:t> </a:t>
            </a:r>
          </a:p>
          <a:p>
            <a:r>
              <a:rPr lang="de-DE" sz="1400" dirty="0">
                <a:hlinkClick r:id="rId3"/>
              </a:rPr>
              <a:t>Spiritualität | Tod und Sterben</a:t>
            </a:r>
            <a:endParaRPr lang="de-DE" sz="1400" dirty="0"/>
          </a:p>
          <a:p>
            <a:pPr fontAlgn="ctr"/>
            <a:r>
              <a:rPr lang="de-DE" sz="1400" dirty="0"/>
              <a:t>Psychotherapie 2025, 30 (1)</a:t>
            </a:r>
          </a:p>
          <a:p>
            <a:r>
              <a:rPr lang="de-DE" sz="1400" b="1" dirty="0"/>
              <a:t>Zeitschrift: Psychotherapie</a:t>
            </a:r>
            <a:br>
              <a:rPr lang="de-DE" sz="1400" dirty="0"/>
            </a:br>
            <a:r>
              <a:rPr lang="de-DE" sz="1400" b="1" dirty="0"/>
              <a:t>ISSN: 2364-1517</a:t>
            </a:r>
            <a:br>
              <a:rPr lang="de-DE" sz="1400" dirty="0"/>
            </a:br>
            <a:r>
              <a:rPr lang="de-DE" sz="1400" b="1" dirty="0"/>
              <a:t>159 Seiten, Broschur, 170 x 240 mm</a:t>
            </a:r>
            <a:br>
              <a:rPr lang="de-DE" sz="1400" dirty="0"/>
            </a:br>
            <a:r>
              <a:rPr lang="de-DE" sz="1400" b="1" dirty="0"/>
              <a:t>Erschienen: April 2025</a:t>
            </a:r>
            <a:br>
              <a:rPr lang="de-DE" sz="1400" dirty="0"/>
            </a:br>
            <a:r>
              <a:rPr lang="de-DE" sz="1400" b="1" dirty="0"/>
              <a:t>Bestell-Nr.: 8537</a:t>
            </a:r>
            <a:br>
              <a:rPr lang="de-DE" sz="1400" dirty="0"/>
            </a:br>
            <a:r>
              <a:rPr lang="de-DE" sz="1400" b="1" dirty="0">
                <a:hlinkClick r:id="rId4"/>
              </a:rPr>
              <a:t>https://doi.org/10.30820/2364-1517-2025-1</a:t>
            </a:r>
            <a:endParaRPr lang="de-DE" sz="1400" b="1" dirty="0"/>
          </a:p>
          <a:p>
            <a:r>
              <a:rPr lang="de-DE" sz="1400" dirty="0"/>
              <a:t>Ausgehend von einem menschlichen Grundbedürfnis, in Beziehung zu einem größeren Ganzen zu treten, gewinnt die Einbeziehung spiritueller Bedürfnisse in die Psychotherapie mehr und mehr an Bedeutung. Die Beiträgerinnen und Beiträger spüren Denkanstößen aus Buddhismus, Chassidismus, </a:t>
            </a:r>
            <a:r>
              <a:rPr lang="de-DE" sz="1400" dirty="0" err="1"/>
              <a:t>Bahá’í</a:t>
            </a:r>
            <a:r>
              <a:rPr lang="de-DE" sz="1400" dirty="0"/>
              <a:t>-Glauben und Christentum nach und plädieren für eine kultursensible Psychotherapie. Abschließend wird in einem kritischen Beitrag auch den möglichen negativen Auswirkungen von Glauben auf die Psychotherapie nachgegangen.</a:t>
            </a:r>
            <a:br>
              <a:rPr lang="de-DE" sz="1400" dirty="0"/>
            </a:br>
            <a:br>
              <a:rPr lang="de-DE" sz="1400" dirty="0"/>
            </a:br>
            <a:r>
              <a:rPr lang="de-DE" sz="1400" dirty="0"/>
              <a:t>Im zweiten Schwerpunkt wird die Arbeit mit Sterbenden beleuchtet, sowohl im Rahmen der Hospizarbeit als auch auf dem Weg zum selbstbestimmten Sterben. Die Thematik schließt mit der Forderung nach einem flächendeckenden Suizidpräventionsprogramm und nach Beratung von Suizidwilligen.</a:t>
            </a:r>
            <a:br>
              <a:rPr lang="de-DE" sz="1400" dirty="0"/>
            </a:br>
            <a:br>
              <a:rPr lang="de-DE" sz="1400" dirty="0"/>
            </a:br>
            <a:r>
              <a:rPr lang="de-DE" sz="1400" dirty="0"/>
              <a:t>Das Heft schließt mit einem Vergleich der </a:t>
            </a:r>
            <a:r>
              <a:rPr lang="de-DE" sz="1400" dirty="0" err="1"/>
              <a:t>Mentalisierungsbasierten</a:t>
            </a:r>
            <a:r>
              <a:rPr lang="de-DE" sz="1400" dirty="0"/>
              <a:t> Therapie (MBT) mit dem neuen Ansatz der Emotions- und Mentalisierungsfördernden Verhaltenstherapie (EMVT).</a:t>
            </a:r>
          </a:p>
        </p:txBody>
      </p:sp>
      <p:sp>
        <p:nvSpPr>
          <p:cNvPr id="4" name="Fußzeilenplatzhalter 3">
            <a:extLst>
              <a:ext uri="{FF2B5EF4-FFF2-40B4-BE49-F238E27FC236}">
                <a16:creationId xmlns:a16="http://schemas.microsoft.com/office/drawing/2014/main" id="{10122008-9C72-B172-6D2A-309577D65D12}"/>
              </a:ext>
            </a:extLst>
          </p:cNvPr>
          <p:cNvSpPr>
            <a:spLocks noGrp="1"/>
          </p:cNvSpPr>
          <p:nvPr>
            <p:ph type="ftr" sz="quarter" idx="11"/>
          </p:nvPr>
        </p:nvSpPr>
        <p:spPr/>
        <p:txBody>
          <a:bodyPr/>
          <a:lstStyle/>
          <a:p>
            <a:r>
              <a:rPr lang="de-DE"/>
              <a:t>Neue Publikationen Serge Sulz 2025-06</a:t>
            </a:r>
          </a:p>
        </p:txBody>
      </p:sp>
      <p:pic>
        <p:nvPicPr>
          <p:cNvPr id="1026" name="Picture 2">
            <a:extLst>
              <a:ext uri="{FF2B5EF4-FFF2-40B4-BE49-F238E27FC236}">
                <a16:creationId xmlns:a16="http://schemas.microsoft.com/office/drawing/2014/main" id="{1CB68969-1DE7-EC4D-845E-64FD4478D6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856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044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5563-7FDD-1762-3B5E-116CDDA92B8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3578081-86B4-F9A7-847D-F7EB26B2BC9E}"/>
              </a:ext>
            </a:extLst>
          </p:cNvPr>
          <p:cNvSpPr>
            <a:spLocks noGrp="1"/>
          </p:cNvSpPr>
          <p:nvPr>
            <p:ph idx="1"/>
          </p:nvPr>
        </p:nvSpPr>
        <p:spPr>
          <a:xfrm>
            <a:off x="4865688" y="136524"/>
            <a:ext cx="4125912" cy="6584952"/>
          </a:xfrm>
        </p:spPr>
        <p:txBody>
          <a:bodyPr>
            <a:normAutofit fontScale="92500" lnSpcReduction="10000"/>
          </a:bodyPr>
          <a:lstStyle/>
          <a:p>
            <a:r>
              <a:rPr lang="de-DE" sz="1400" dirty="0">
                <a:hlinkClick r:id="rId2"/>
              </a:rPr>
              <a:t>Serge K.D. Sulz</a:t>
            </a:r>
            <a:r>
              <a:rPr lang="de-DE" sz="1400" dirty="0"/>
              <a:t> &amp; </a:t>
            </a:r>
            <a:r>
              <a:rPr lang="de-DE" sz="1400" dirty="0">
                <a:hlinkClick r:id="rId3"/>
              </a:rPr>
              <a:t>Annette Jasmin Richter-Benedikt</a:t>
            </a:r>
            <a:r>
              <a:rPr lang="de-DE" sz="1400" dirty="0"/>
              <a:t> </a:t>
            </a:r>
          </a:p>
          <a:p>
            <a:r>
              <a:rPr lang="de-DE" sz="1400" dirty="0">
                <a:hlinkClick r:id="rId4"/>
              </a:rPr>
              <a:t>Qualitätssicherung in der Psychotherapie - quo vadis?</a:t>
            </a:r>
            <a:endParaRPr lang="de-DE" sz="1400" dirty="0"/>
          </a:p>
          <a:p>
            <a:pPr fontAlgn="ctr"/>
            <a:r>
              <a:rPr lang="de-DE" sz="1400" dirty="0"/>
              <a:t>Psychotherapie 2024, 29 (2)</a:t>
            </a:r>
          </a:p>
          <a:p>
            <a:pPr marL="0" indent="0">
              <a:buNone/>
            </a:pPr>
            <a:r>
              <a:rPr lang="de-DE" sz="1400" b="1" dirty="0"/>
              <a:t>Zeitschrift: Psychotherapie</a:t>
            </a:r>
            <a:br>
              <a:rPr lang="de-DE" sz="1400" dirty="0"/>
            </a:br>
            <a:r>
              <a:rPr lang="de-DE" sz="1400" b="1" dirty="0"/>
              <a:t>ISSN: 2364-1517</a:t>
            </a:r>
            <a:br>
              <a:rPr lang="de-DE" sz="1400" dirty="0"/>
            </a:br>
            <a:r>
              <a:rPr lang="de-DE" sz="1400" b="1" dirty="0"/>
              <a:t>176 Seiten, Broschur, 170 x 240 mm</a:t>
            </a:r>
            <a:br>
              <a:rPr lang="de-DE" sz="1400" dirty="0"/>
            </a:br>
            <a:r>
              <a:rPr lang="de-DE" sz="1400" b="1" dirty="0"/>
              <a:t>Erschienen: Oktober 2024</a:t>
            </a:r>
            <a:br>
              <a:rPr lang="de-DE" sz="1400" dirty="0"/>
            </a:br>
            <a:r>
              <a:rPr lang="de-DE" sz="1400" b="1" dirty="0"/>
              <a:t>Bestell-Nr.: 8489</a:t>
            </a:r>
            <a:br>
              <a:rPr lang="de-DE" sz="1400" dirty="0"/>
            </a:br>
            <a:r>
              <a:rPr lang="de-DE" sz="1400" b="1" dirty="0">
                <a:hlinkClick r:id="rId5"/>
              </a:rPr>
              <a:t>https://doi.org/10.30820/2364-1517-2024-2</a:t>
            </a:r>
            <a:endParaRPr lang="de-DE" sz="1400" b="1" dirty="0"/>
          </a:p>
          <a:p>
            <a:pPr marL="0" indent="0">
              <a:buNone/>
            </a:pPr>
            <a:r>
              <a:rPr lang="de-DE" sz="1400" dirty="0"/>
              <a:t>Beatrice Piechotta analysiert das neue gesetzlich vorgeschriebene QS-Verfahren. Ingo </a:t>
            </a:r>
            <a:r>
              <a:rPr lang="de-DE" sz="1400" dirty="0" err="1"/>
              <a:t>Jungclaussen</a:t>
            </a:r>
            <a:r>
              <a:rPr lang="de-DE" sz="1400" dirty="0"/>
              <a:t> stellt sein Kreismodell als Qualitäts-Monitoring als verfahrensübergreifendes, digitales, fallorientiertes, intersubjektives und reflexives Modell zur Erfassung der Prozessqualität ambulanter Psychotherapie vor. Lars Hauten und Ingo </a:t>
            </a:r>
            <a:r>
              <a:rPr lang="de-DE" sz="1400" dirty="0" err="1"/>
              <a:t>Jungclaussen</a:t>
            </a:r>
            <a:r>
              <a:rPr lang="de-DE" sz="1400" dirty="0"/>
              <a:t> berichten zunächst über Historie und Umsetzung des Gutachterverfahrens, anschließend gehen sie auf das gesetzlich vorgeschriebene interne Qualitätsmanagement ein. Matthias Volz und Cord Benecke berichten über eine empirische Studie zur Einrichtung einer quantitativen Qualitätssicherung. Serge Sulz, Jana </a:t>
            </a:r>
            <a:r>
              <a:rPr lang="de-DE" sz="1400" dirty="0" err="1"/>
              <a:t>Osswald</a:t>
            </a:r>
            <a:r>
              <a:rPr lang="de-DE" sz="1400" dirty="0"/>
              <a:t> und Miriam </a:t>
            </a:r>
            <a:r>
              <a:rPr lang="de-DE" sz="1400" dirty="0" err="1"/>
              <a:t>Sichort</a:t>
            </a:r>
            <a:r>
              <a:rPr lang="de-DE" sz="1400" dirty="0"/>
              <a:t>-Hebing berichten über die Analyse von Wirkfaktoren des Therapieprozesses bei ambulanten Therapien. Veit-Uwe Hoy führte umfangreiche Analysen des Diagnostikprozesses unter entwicklungspsychologischer Perspektive durch. Serge Sulz berichtet über Zweittherapien, die Jahre nach der ersten Therapie erforderlich wurden. Annette Richter-Benedikt schreibt über Qualitätssicherung in der Kinder- und Jugendlichen-Psychotherapie. Regine Scherer-Renner schildert Erfahrungen und Überlegungen aus der Sicht der älteren Psychoanalytiker-Generation, den Wandel von der virtuellen Realität zur realen Virtualität. Abschließend berichten Daniel Walz und Paul Grossman über den Forschungsstand zur </a:t>
            </a:r>
            <a:r>
              <a:rPr lang="de-DE" sz="1400" dirty="0" err="1"/>
              <a:t>Polyvagaltheorie</a:t>
            </a:r>
            <a:r>
              <a:rPr lang="de-DE" sz="1400" dirty="0"/>
              <a:t> von Stephen </a:t>
            </a:r>
            <a:r>
              <a:rPr lang="de-DE" sz="1400" dirty="0" err="1"/>
              <a:t>Porges</a:t>
            </a:r>
            <a:r>
              <a:rPr lang="de-DE" sz="1400" dirty="0"/>
              <a:t>.</a:t>
            </a:r>
          </a:p>
        </p:txBody>
      </p:sp>
      <p:sp>
        <p:nvSpPr>
          <p:cNvPr id="4" name="Fußzeilenplatzhalter 3">
            <a:extLst>
              <a:ext uri="{FF2B5EF4-FFF2-40B4-BE49-F238E27FC236}">
                <a16:creationId xmlns:a16="http://schemas.microsoft.com/office/drawing/2014/main" id="{16348A11-E7D7-2045-60FD-BDB97D65DA01}"/>
              </a:ext>
            </a:extLst>
          </p:cNvPr>
          <p:cNvSpPr>
            <a:spLocks noGrp="1"/>
          </p:cNvSpPr>
          <p:nvPr>
            <p:ph type="ftr" sz="quarter" idx="11"/>
          </p:nvPr>
        </p:nvSpPr>
        <p:spPr/>
        <p:txBody>
          <a:bodyPr/>
          <a:lstStyle/>
          <a:p>
            <a:r>
              <a:rPr lang="de-DE"/>
              <a:t>Neue Publikationen Serge Sulz 2025-06</a:t>
            </a:r>
          </a:p>
        </p:txBody>
      </p:sp>
      <p:pic>
        <p:nvPicPr>
          <p:cNvPr id="2052" name="Picture 4">
            <a:extLst>
              <a:ext uri="{FF2B5EF4-FFF2-40B4-BE49-F238E27FC236}">
                <a16:creationId xmlns:a16="http://schemas.microsoft.com/office/drawing/2014/main" id="{D6A93674-F4B3-E7D0-32D0-FF9479BA68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 y="0"/>
            <a:ext cx="4856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265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3DD48-1053-0EF1-F878-6BCF7C3D88B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6811A3-7BB2-8518-A435-EDED8D6E9691}"/>
              </a:ext>
            </a:extLst>
          </p:cNvPr>
          <p:cNvSpPr>
            <a:spLocks noGrp="1"/>
          </p:cNvSpPr>
          <p:nvPr>
            <p:ph idx="1"/>
          </p:nvPr>
        </p:nvSpPr>
        <p:spPr>
          <a:xfrm>
            <a:off x="5029200" y="262730"/>
            <a:ext cx="3765550" cy="6366669"/>
          </a:xfrm>
        </p:spPr>
        <p:txBody>
          <a:bodyPr>
            <a:normAutofit fontScale="92500" lnSpcReduction="10000"/>
          </a:bodyPr>
          <a:lstStyle/>
          <a:p>
            <a:r>
              <a:rPr lang="de-DE" sz="1400" dirty="0">
                <a:hlinkClick r:id="rId2"/>
              </a:rPr>
              <a:t>Serge K.D. Sulz</a:t>
            </a:r>
            <a:r>
              <a:rPr lang="de-DE" sz="1400" dirty="0"/>
              <a:t> </a:t>
            </a:r>
          </a:p>
          <a:p>
            <a:r>
              <a:rPr lang="de-DE" sz="1400" dirty="0">
                <a:hlinkClick r:id="rId3"/>
              </a:rPr>
              <a:t>Trauma und Traumatherapie</a:t>
            </a:r>
            <a:endParaRPr lang="de-DE" sz="1400" dirty="0"/>
          </a:p>
          <a:p>
            <a:pPr fontAlgn="ctr"/>
            <a:r>
              <a:rPr lang="de-DE" sz="1400" dirty="0"/>
              <a:t>Psychotherapie 2024, 29 (1)</a:t>
            </a:r>
          </a:p>
          <a:p>
            <a:pPr marL="0" indent="0">
              <a:buNone/>
            </a:pPr>
            <a:r>
              <a:rPr lang="de-DE" sz="1400" b="1" dirty="0"/>
              <a:t>Zeitschrift: Psychotherapie</a:t>
            </a:r>
            <a:br>
              <a:rPr lang="de-DE" sz="1400" dirty="0"/>
            </a:br>
            <a:r>
              <a:rPr lang="de-DE" sz="1400" b="1" dirty="0"/>
              <a:t>ISSN: 2364-1517</a:t>
            </a:r>
            <a:br>
              <a:rPr lang="de-DE" sz="1400" dirty="0"/>
            </a:br>
            <a:r>
              <a:rPr lang="de-DE" sz="1400" b="1" dirty="0"/>
              <a:t>151 Seiten, Broschur, 170 x 240 mm</a:t>
            </a:r>
            <a:br>
              <a:rPr lang="de-DE" sz="1400" dirty="0"/>
            </a:br>
            <a:r>
              <a:rPr lang="de-DE" sz="1400" b="1" dirty="0"/>
              <a:t>Erschienen: April 2024</a:t>
            </a:r>
            <a:br>
              <a:rPr lang="de-DE" sz="1400" dirty="0"/>
            </a:br>
            <a:r>
              <a:rPr lang="de-DE" sz="1400" b="1" dirty="0"/>
              <a:t>Bestell-Nr.: 8488</a:t>
            </a:r>
            <a:br>
              <a:rPr lang="de-DE" sz="1400" dirty="0"/>
            </a:br>
            <a:r>
              <a:rPr lang="de-DE" sz="1400" b="1" dirty="0">
                <a:hlinkClick r:id="rId4"/>
              </a:rPr>
              <a:t>https://doi.org/10.30820/2364-1517-2024-1</a:t>
            </a:r>
            <a:endParaRPr lang="de-DE" sz="1400" b="1" dirty="0"/>
          </a:p>
          <a:p>
            <a:pPr marL="0" indent="0">
              <a:buNone/>
            </a:pPr>
            <a:r>
              <a:rPr lang="de-DE" sz="1400" dirty="0"/>
              <a:t>Nach einem Trauma resultieren in erster Linie zwei Erkrankungen: unmittelbar nach dem Trauma kann es vorübergehend zu einer Akuten Belastungsreaktion und/oder verzögert zu einer posttraumatischen Belastungsstörung (PTBS) kommen. Etwa 8% der Menschen erkranken im Laufe ihres Lebens an einer PTBS, in fast der Hälfte der Fälle wird der Verlauf chronisch, eventuell Jahrzehnte lang.</a:t>
            </a:r>
            <a:br>
              <a:rPr lang="de-DE" sz="1400" dirty="0"/>
            </a:br>
            <a:br>
              <a:rPr lang="de-DE" sz="1400" dirty="0"/>
            </a:br>
            <a:r>
              <a:rPr lang="de-DE" sz="1400" dirty="0"/>
              <a:t>Die Artikel dieses Themenhefts stellen eine besondere Auswahl dar, die unseren </a:t>
            </a:r>
            <a:r>
              <a:rPr lang="de-DE" sz="1400" dirty="0" err="1"/>
              <a:t>Verstehenshorizont</a:t>
            </a:r>
            <a:r>
              <a:rPr lang="de-DE" sz="1400" dirty="0"/>
              <a:t> erweitern: Nach der Darstellung des State of </a:t>
            </a:r>
            <a:r>
              <a:rPr lang="de-DE" sz="1400" dirty="0" err="1"/>
              <a:t>the</a:t>
            </a:r>
            <a:r>
              <a:rPr lang="de-DE" sz="1400" dirty="0"/>
              <a:t> Art stationärer Traumatherapie wird ein siebenstufiges kognitiv-behaviorales Behandlungskonzept vorgestellt, anschließend wird die Dialogische Traumatherapie mit dem Vier-Stühle-Modell erläutert. Mit der Psychodynamisch Imaginativen Traumatherapie wird die tiefenpsychologische Perspektive eingenommen, woraufhin die </a:t>
            </a:r>
            <a:r>
              <a:rPr lang="de-DE" sz="1400" dirty="0" err="1"/>
              <a:t>Imagery</a:t>
            </a:r>
            <a:r>
              <a:rPr lang="de-DE" sz="1400" dirty="0"/>
              <a:t> </a:t>
            </a:r>
            <a:r>
              <a:rPr lang="de-DE" sz="1400" dirty="0" err="1"/>
              <a:t>Rescripting</a:t>
            </a:r>
            <a:r>
              <a:rPr lang="de-DE" sz="1400" dirty="0"/>
              <a:t> &amp; </a:t>
            </a:r>
            <a:r>
              <a:rPr lang="de-DE" sz="1400" dirty="0" err="1"/>
              <a:t>Reprocessing</a:t>
            </a:r>
            <a:r>
              <a:rPr lang="de-DE" sz="1400" dirty="0"/>
              <a:t> Therapy erklärt wird. Es folgen Erläuterungen der </a:t>
            </a:r>
            <a:r>
              <a:rPr lang="de-DE" sz="1400" dirty="0" err="1"/>
              <a:t>Polyvagal</a:t>
            </a:r>
            <a:r>
              <a:rPr lang="de-DE" sz="1400" dirty="0"/>
              <a:t>-Theorie und eine Darstellung des </a:t>
            </a:r>
            <a:r>
              <a:rPr lang="de-DE" sz="1400" dirty="0" err="1"/>
              <a:t>Somatic</a:t>
            </a:r>
            <a:r>
              <a:rPr lang="de-DE" sz="1400" dirty="0"/>
              <a:t> </a:t>
            </a:r>
            <a:r>
              <a:rPr lang="de-DE" sz="1400" dirty="0" err="1"/>
              <a:t>Experiencing</a:t>
            </a:r>
            <a:r>
              <a:rPr lang="de-DE" sz="1400" dirty="0"/>
              <a:t>. Das Heft wird mit einem Ansatz aus der Pesso-Therapie abgeschlossen.</a:t>
            </a:r>
          </a:p>
        </p:txBody>
      </p:sp>
      <p:sp>
        <p:nvSpPr>
          <p:cNvPr id="4" name="Fußzeilenplatzhalter 3">
            <a:extLst>
              <a:ext uri="{FF2B5EF4-FFF2-40B4-BE49-F238E27FC236}">
                <a16:creationId xmlns:a16="http://schemas.microsoft.com/office/drawing/2014/main" id="{C56908BA-86A2-7A4F-E0CE-6A93939A335C}"/>
              </a:ext>
            </a:extLst>
          </p:cNvPr>
          <p:cNvSpPr>
            <a:spLocks noGrp="1"/>
          </p:cNvSpPr>
          <p:nvPr>
            <p:ph type="ftr" sz="quarter" idx="11"/>
          </p:nvPr>
        </p:nvSpPr>
        <p:spPr/>
        <p:txBody>
          <a:bodyPr/>
          <a:lstStyle/>
          <a:p>
            <a:r>
              <a:rPr lang="de-DE"/>
              <a:t>Neue Publikationen Serge Sulz 2025-06</a:t>
            </a:r>
          </a:p>
        </p:txBody>
      </p:sp>
      <p:pic>
        <p:nvPicPr>
          <p:cNvPr id="3074" name="Picture 2">
            <a:extLst>
              <a:ext uri="{FF2B5EF4-FFF2-40B4-BE49-F238E27FC236}">
                <a16:creationId xmlns:a16="http://schemas.microsoft.com/office/drawing/2014/main" id="{55DF975B-41C8-36A1-833D-80FAE2466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0"/>
            <a:ext cx="4856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093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3CC9F-F70F-63DB-DDB6-41E31A19564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46B21A-89AA-701D-A483-A9D8F4075193}"/>
              </a:ext>
            </a:extLst>
          </p:cNvPr>
          <p:cNvSpPr>
            <a:spLocks noGrp="1"/>
          </p:cNvSpPr>
          <p:nvPr>
            <p:ph idx="1"/>
          </p:nvPr>
        </p:nvSpPr>
        <p:spPr>
          <a:xfrm>
            <a:off x="4953000" y="136524"/>
            <a:ext cx="3765550" cy="6584952"/>
          </a:xfrm>
        </p:spPr>
        <p:txBody>
          <a:bodyPr>
            <a:normAutofit fontScale="70000" lnSpcReduction="20000"/>
          </a:bodyPr>
          <a:lstStyle/>
          <a:p>
            <a:r>
              <a:rPr lang="de-DE" dirty="0">
                <a:hlinkClick r:id="rId2"/>
              </a:rPr>
              <a:t>Serge K.D. Sulz</a:t>
            </a:r>
            <a:r>
              <a:rPr lang="de-DE" dirty="0"/>
              <a:t> </a:t>
            </a:r>
          </a:p>
          <a:p>
            <a:r>
              <a:rPr lang="de-DE" dirty="0"/>
              <a:t>Von der Psychotherapie-Wissenschaft zur Kunst der Psychotherapie</a:t>
            </a:r>
          </a:p>
          <a:p>
            <a:pPr fontAlgn="b"/>
            <a:r>
              <a:rPr lang="de-DE" dirty="0"/>
              <a:t>Psychotherapie 2023, 28 (2)</a:t>
            </a:r>
          </a:p>
          <a:p>
            <a:pPr marL="0" indent="0">
              <a:buNone/>
            </a:pPr>
            <a:r>
              <a:rPr lang="de-DE" b="1" dirty="0"/>
              <a:t>Zeitschrift: Psychotherapie</a:t>
            </a:r>
            <a:br>
              <a:rPr lang="de-DE" dirty="0"/>
            </a:br>
            <a:r>
              <a:rPr lang="de-DE" b="1" dirty="0"/>
              <a:t>ISSN: 2364-1517</a:t>
            </a:r>
            <a:br>
              <a:rPr lang="de-DE" dirty="0"/>
            </a:br>
            <a:r>
              <a:rPr lang="de-DE" b="1" dirty="0"/>
              <a:t>138 Seiten, Broschur, 170 x 240 mm</a:t>
            </a:r>
            <a:br>
              <a:rPr lang="de-DE" dirty="0"/>
            </a:br>
            <a:r>
              <a:rPr lang="de-DE" b="1" dirty="0"/>
              <a:t>Erschienen: Oktober 2023</a:t>
            </a:r>
            <a:br>
              <a:rPr lang="de-DE" dirty="0"/>
            </a:br>
            <a:r>
              <a:rPr lang="de-DE" b="1" dirty="0"/>
              <a:t>Bestell-Nr.: 8451</a:t>
            </a:r>
            <a:br>
              <a:rPr lang="de-DE" dirty="0"/>
            </a:br>
            <a:r>
              <a:rPr lang="de-DE" b="1" dirty="0">
                <a:hlinkClick r:id="rId3"/>
              </a:rPr>
              <a:t>https://doi.org/10.30820/2108451000004</a:t>
            </a:r>
            <a:endParaRPr lang="de-DE" b="1" dirty="0"/>
          </a:p>
          <a:p>
            <a:pPr marL="0" indent="0">
              <a:buNone/>
            </a:pPr>
            <a:r>
              <a:rPr lang="de-DE" dirty="0"/>
              <a:t>Psychotherapie liegt im Spannungsfeld zwischen Wissenschaft und Kunst. Im Spannungsfeld welcher Wissenschaft und welcher Kunst, das kann eine der Fragen sein, die sich stellen. Aber auch die Frage, ob es eine eigenständige Psychotherapiewissenschaft gibt, die abgrenzbar ist von Psychologie, Medizin oder Pädagogik.</a:t>
            </a:r>
          </a:p>
        </p:txBody>
      </p:sp>
      <p:sp>
        <p:nvSpPr>
          <p:cNvPr id="4" name="Fußzeilenplatzhalter 3">
            <a:extLst>
              <a:ext uri="{FF2B5EF4-FFF2-40B4-BE49-F238E27FC236}">
                <a16:creationId xmlns:a16="http://schemas.microsoft.com/office/drawing/2014/main" id="{5F8CAE97-58C5-A0D5-71FB-F5D7931127F2}"/>
              </a:ext>
            </a:extLst>
          </p:cNvPr>
          <p:cNvSpPr>
            <a:spLocks noGrp="1"/>
          </p:cNvSpPr>
          <p:nvPr>
            <p:ph type="ftr" sz="quarter" idx="11"/>
          </p:nvPr>
        </p:nvSpPr>
        <p:spPr/>
        <p:txBody>
          <a:bodyPr/>
          <a:lstStyle/>
          <a:p>
            <a:r>
              <a:rPr lang="de-DE"/>
              <a:t>Neue Publikationen Serge Sulz 2025-06</a:t>
            </a:r>
          </a:p>
        </p:txBody>
      </p:sp>
      <p:pic>
        <p:nvPicPr>
          <p:cNvPr id="4098" name="Picture 2">
            <a:extLst>
              <a:ext uri="{FF2B5EF4-FFF2-40B4-BE49-F238E27FC236}">
                <a16:creationId xmlns:a16="http://schemas.microsoft.com/office/drawing/2014/main" id="{38C969B4-EB1D-80F7-395E-F7CDF3653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4856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60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07AF7-8E15-B766-EB95-C2F16A05DA1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9E47A33-ACA4-E783-6D40-C3C0F5AE1697}"/>
              </a:ext>
            </a:extLst>
          </p:cNvPr>
          <p:cNvSpPr>
            <a:spLocks noGrp="1"/>
          </p:cNvSpPr>
          <p:nvPr>
            <p:ph idx="1"/>
          </p:nvPr>
        </p:nvSpPr>
        <p:spPr>
          <a:xfrm>
            <a:off x="4852988" y="136524"/>
            <a:ext cx="4049712" cy="6584952"/>
          </a:xfrm>
        </p:spPr>
        <p:txBody>
          <a:bodyPr>
            <a:normAutofit fontScale="55000" lnSpcReduction="20000"/>
          </a:bodyPr>
          <a:lstStyle/>
          <a:p>
            <a:r>
              <a:rPr lang="de-DE" dirty="0">
                <a:hlinkClick r:id="rId2"/>
              </a:rPr>
              <a:t>Lars Theßen</a:t>
            </a:r>
            <a:r>
              <a:rPr lang="de-DE" dirty="0"/>
              <a:t>, </a:t>
            </a:r>
            <a:r>
              <a:rPr lang="de-DE" dirty="0">
                <a:hlinkClick r:id="rId3"/>
              </a:rPr>
              <a:t>Alfred Walter</a:t>
            </a:r>
            <a:r>
              <a:rPr lang="de-DE" dirty="0"/>
              <a:t> &amp; </a:t>
            </a:r>
            <a:r>
              <a:rPr lang="de-DE" dirty="0">
                <a:hlinkClick r:id="rId4"/>
              </a:rPr>
              <a:t>Serge K.D. Sulz</a:t>
            </a:r>
            <a:r>
              <a:rPr lang="de-DE" dirty="0"/>
              <a:t> </a:t>
            </a:r>
          </a:p>
          <a:p>
            <a:r>
              <a:rPr lang="de-DE" dirty="0">
                <a:hlinkClick r:id="rId5"/>
              </a:rPr>
              <a:t>Mentalisierungsfördernde Verhaltenstherapie | Die Bedeutung des Vaters in den ersten zwei Lebensjahren</a:t>
            </a:r>
            <a:endParaRPr lang="de-DE" dirty="0"/>
          </a:p>
          <a:p>
            <a:pPr fontAlgn="ctr"/>
            <a:r>
              <a:rPr lang="de-DE" dirty="0"/>
              <a:t>Psychotherapie 2023, 28 (1)</a:t>
            </a:r>
          </a:p>
          <a:p>
            <a:pPr marL="0" indent="0">
              <a:buNone/>
            </a:pPr>
            <a:r>
              <a:rPr lang="de-DE" b="1" dirty="0"/>
              <a:t>Zeitschrift: Psychotherapie</a:t>
            </a:r>
            <a:br>
              <a:rPr lang="de-DE" dirty="0"/>
            </a:br>
            <a:r>
              <a:rPr lang="de-DE" b="1" dirty="0"/>
              <a:t>ISSN: 2364-1517</a:t>
            </a:r>
            <a:br>
              <a:rPr lang="de-DE" dirty="0"/>
            </a:br>
            <a:r>
              <a:rPr lang="de-DE" b="1" dirty="0"/>
              <a:t>190 Seiten, Broschur, 170 x 240 mm</a:t>
            </a:r>
            <a:br>
              <a:rPr lang="de-DE" dirty="0"/>
            </a:br>
            <a:r>
              <a:rPr lang="de-DE" b="1" dirty="0"/>
              <a:t>Erschienen: April 2023</a:t>
            </a:r>
            <a:br>
              <a:rPr lang="de-DE" dirty="0"/>
            </a:br>
            <a:r>
              <a:rPr lang="de-DE" b="1" dirty="0"/>
              <a:t>Bestell-Nr.: 8450</a:t>
            </a:r>
            <a:br>
              <a:rPr lang="de-DE" dirty="0"/>
            </a:br>
            <a:r>
              <a:rPr lang="de-DE" b="1" dirty="0">
                <a:hlinkClick r:id="rId6"/>
              </a:rPr>
              <a:t>https://doi.org/10.30820/2364-1517-2023-1</a:t>
            </a:r>
            <a:endParaRPr lang="de-DE" b="1" dirty="0"/>
          </a:p>
          <a:p>
            <a:pPr marL="0" indent="0">
              <a:buNone/>
            </a:pPr>
            <a:r>
              <a:rPr lang="de-DE" dirty="0"/>
              <a:t>Auch wenn unsere Gesellschaft noch nicht bereit ist, die wissenschaftlichen Erkenntnisse der Entwicklungspsychologie und der Psychotherapie aufzugreifen, geht die Diskussion weiter. Der Vater wird in die Verantwortung genommen, wir sprechen nicht mehr bloß von der Mutter, sondern von den Eltern. Die Präsenz des Vaters ist in den ersten zwei bis drei Lebensjahren ebenso erforderlich wie die der Mutter. Er wird daher langfristig nicht darum herumkommen, ein ganzes Erziehungsjahr zu nehmen. Die Beiträge dieses Themenhefts beleuchten »Ist« und »Soll« dieses Problems.</a:t>
            </a:r>
            <a:br>
              <a:rPr lang="de-DE" dirty="0"/>
            </a:br>
            <a:br>
              <a:rPr lang="de-DE" dirty="0"/>
            </a:br>
            <a:r>
              <a:rPr lang="de-DE" dirty="0"/>
              <a:t>Das andere Schwerpunktthema, mit dem dieses Heft eröffnet wird, bleibt ganz bei der Psychotherapie und gibt einen Überblick über den gegenwärtigen Stand der Entwicklung des jungen Therapieansatzes der »Emotions- und Mentalisierungsfördernden Verhaltenstherapie (EMVT)«.</a:t>
            </a:r>
          </a:p>
        </p:txBody>
      </p:sp>
      <p:sp>
        <p:nvSpPr>
          <p:cNvPr id="4" name="Fußzeilenplatzhalter 3">
            <a:extLst>
              <a:ext uri="{FF2B5EF4-FFF2-40B4-BE49-F238E27FC236}">
                <a16:creationId xmlns:a16="http://schemas.microsoft.com/office/drawing/2014/main" id="{7C93A7E7-DCD3-14FD-0208-78ADC378F921}"/>
              </a:ext>
            </a:extLst>
          </p:cNvPr>
          <p:cNvSpPr>
            <a:spLocks noGrp="1"/>
          </p:cNvSpPr>
          <p:nvPr>
            <p:ph type="ftr" sz="quarter" idx="11"/>
          </p:nvPr>
        </p:nvSpPr>
        <p:spPr/>
        <p:txBody>
          <a:bodyPr/>
          <a:lstStyle/>
          <a:p>
            <a:r>
              <a:rPr lang="de-DE"/>
              <a:t>Neue Publikationen Serge Sulz 2025-06</a:t>
            </a:r>
          </a:p>
        </p:txBody>
      </p:sp>
      <p:pic>
        <p:nvPicPr>
          <p:cNvPr id="5122" name="Picture 2">
            <a:extLst>
              <a:ext uri="{FF2B5EF4-FFF2-40B4-BE49-F238E27FC236}">
                <a16:creationId xmlns:a16="http://schemas.microsoft.com/office/drawing/2014/main" id="{C7DE8052-E11F-1E7C-19E5-361F34C2A3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 y="0"/>
            <a:ext cx="4856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19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55F74C2-1A50-4E46-A19E-AE518D180615}"/>
              </a:ext>
            </a:extLst>
          </p:cNvPr>
          <p:cNvSpPr>
            <a:spLocks noGrp="1"/>
          </p:cNvSpPr>
          <p:nvPr>
            <p:ph idx="1"/>
          </p:nvPr>
        </p:nvSpPr>
        <p:spPr>
          <a:xfrm>
            <a:off x="4932040" y="404664"/>
            <a:ext cx="4104456" cy="6316812"/>
          </a:xfrm>
        </p:spPr>
        <p:txBody>
          <a:bodyPr>
            <a:normAutofit lnSpcReduction="10000"/>
          </a:bodyPr>
          <a:lstStyle/>
          <a:p>
            <a:r>
              <a:rPr lang="de-DE" sz="1400" dirty="0">
                <a:hlinkClick r:id="rId2"/>
              </a:rPr>
              <a:t>Serge K.D. Sulz</a:t>
            </a:r>
            <a:r>
              <a:rPr lang="de-DE" sz="1400" dirty="0"/>
              <a:t> &amp; </a:t>
            </a:r>
            <a:r>
              <a:rPr lang="de-DE" sz="1400" dirty="0">
                <a:hlinkClick r:id="rId3"/>
              </a:rPr>
              <a:t>Ute Gräff-Rudolph</a:t>
            </a:r>
            <a:r>
              <a:rPr lang="de-DE" sz="1400" dirty="0"/>
              <a:t> </a:t>
            </a:r>
          </a:p>
          <a:p>
            <a:r>
              <a:rPr lang="de-DE" sz="1400" dirty="0">
                <a:hlinkClick r:id="rId4"/>
              </a:rPr>
              <a:t>Einladung ins Panoptikum der Psyche - aus der Perspektive des Verhaltensdiagnostiksystems</a:t>
            </a:r>
            <a:endParaRPr lang="de-DE" sz="1400" dirty="0"/>
          </a:p>
          <a:p>
            <a:pPr fontAlgn="ctr"/>
            <a:r>
              <a:rPr lang="de-DE" sz="1400" dirty="0"/>
              <a:t>Psychotherapie 2022, 27 (2)</a:t>
            </a:r>
          </a:p>
          <a:p>
            <a:pPr marL="0" indent="0">
              <a:buNone/>
            </a:pPr>
            <a:r>
              <a:rPr lang="de-DE" sz="1400" b="1" dirty="0"/>
              <a:t>Zeitschrift: Psychotherapie</a:t>
            </a:r>
            <a:br>
              <a:rPr lang="de-DE" sz="1400" dirty="0"/>
            </a:br>
            <a:r>
              <a:rPr lang="de-DE" sz="1400" b="1" dirty="0"/>
              <a:t>ISSN: 2364-1517</a:t>
            </a:r>
            <a:br>
              <a:rPr lang="de-DE" sz="1400" dirty="0"/>
            </a:br>
            <a:r>
              <a:rPr lang="de-DE" sz="1400" b="1" dirty="0"/>
              <a:t>196 Seiten, Broschur, 170 x 240 mm</a:t>
            </a:r>
            <a:br>
              <a:rPr lang="de-DE" sz="1400" dirty="0"/>
            </a:br>
            <a:r>
              <a:rPr lang="de-DE" sz="1400" b="1" dirty="0"/>
              <a:t>Erschienen: November 2022</a:t>
            </a:r>
            <a:br>
              <a:rPr lang="de-DE" sz="1400" dirty="0"/>
            </a:br>
            <a:r>
              <a:rPr lang="de-DE" sz="1400" b="1" dirty="0"/>
              <a:t>Bestell-Nr.: 8393</a:t>
            </a:r>
            <a:br>
              <a:rPr lang="de-DE" sz="1400" dirty="0"/>
            </a:br>
            <a:r>
              <a:rPr lang="de-DE" sz="1400" b="1" dirty="0">
                <a:hlinkClick r:id="rId5"/>
              </a:rPr>
              <a:t>https://doi.org/10.30820/2364-1517-2022-2</a:t>
            </a:r>
            <a:endParaRPr lang="de-DE" sz="1400" b="1" dirty="0"/>
          </a:p>
          <a:p>
            <a:pPr marL="0" indent="0">
              <a:buNone/>
            </a:pPr>
            <a:r>
              <a:rPr lang="de-DE" sz="1400" dirty="0"/>
              <a:t>Traditionell hat sich die Verhaltenstherapie von zwei zentralen Aspekten eher ferngehalten: diese sind einerseits die Theorie und andererseits die Diagnostik. Dabei führt qualifizierte Diagnostik nicht nur zu dem notwendigen tieferen Fallverständnis, sondern stets auch indirekt zu einer stabileren theoretischen Untermauerung therapeutischen Handelns. Wir schulen dadurch unser Denken in theoretischen Dimensionen wie Störungstheorie oder Therapietheorie. </a:t>
            </a:r>
            <a:br>
              <a:rPr lang="de-DE" sz="1400" dirty="0"/>
            </a:br>
            <a:br>
              <a:rPr lang="de-DE" sz="1400" dirty="0"/>
            </a:br>
            <a:r>
              <a:rPr lang="de-DE" sz="1400" dirty="0"/>
              <a:t>Selbst wenn wir uns auf phänomenologisches Denken beschränken und nur das Wahrnehmbare erfassen, haben wir implizite Annahmen, die Theoriecharakter haben. Selbsterforschend können wir unsere implizite Theorie explizit machen – durch den diagnostischen Prozess am Beginn einer Therapie. Das Verhaltensdiagnostiksystem setzt in seiner Komplexität einen Kontrapunkt zur einfachen Verhaltensanalyse, die allerdings ihr Kern bleibt. Es ist das umfassendste Diagnostiksystem der deutschsprachigen Verhaltenstherapie.</a:t>
            </a:r>
            <a:endParaRPr lang="de-DE" sz="1400" b="0" i="0" u="none" strike="noStrike" dirty="0">
              <a:solidFill>
                <a:srgbClr val="000000"/>
              </a:solidFill>
              <a:effectLst/>
              <a:latin typeface="arial" panose="020B0604020202020204" pitchFamily="34" charset="0"/>
            </a:endParaRPr>
          </a:p>
          <a:p>
            <a:pPr marL="0" indent="0">
              <a:buNone/>
            </a:pPr>
            <a:endParaRPr lang="de-DE" sz="1400" dirty="0"/>
          </a:p>
        </p:txBody>
      </p:sp>
      <p:sp>
        <p:nvSpPr>
          <p:cNvPr id="4" name="Fußzeilenplatzhalter 3">
            <a:extLst>
              <a:ext uri="{FF2B5EF4-FFF2-40B4-BE49-F238E27FC236}">
                <a16:creationId xmlns:a16="http://schemas.microsoft.com/office/drawing/2014/main" id="{087705C4-8A23-8A4A-8107-130D54E8A41A}"/>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Neue Publikationen Serge Sulz 2025-06</a:t>
            </a:r>
          </a:p>
        </p:txBody>
      </p:sp>
      <p:pic>
        <p:nvPicPr>
          <p:cNvPr id="6" name="Grafik 5">
            <a:extLst>
              <a:ext uri="{FF2B5EF4-FFF2-40B4-BE49-F238E27FC236}">
                <a16:creationId xmlns:a16="http://schemas.microsoft.com/office/drawing/2014/main" id="{D6DE5AAD-0AD5-934D-B80D-72470B5975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12" y="0"/>
            <a:ext cx="4842617" cy="6858000"/>
          </a:xfrm>
          <a:prstGeom prst="rect">
            <a:avLst/>
          </a:prstGeom>
        </p:spPr>
      </p:pic>
    </p:spTree>
    <p:extLst>
      <p:ext uri="{BB962C8B-B14F-4D97-AF65-F5344CB8AC3E}">
        <p14:creationId xmlns:p14="http://schemas.microsoft.com/office/powerpoint/2010/main" val="3150534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55F74C2-1A50-4E46-A19E-AE518D180615}"/>
              </a:ext>
            </a:extLst>
          </p:cNvPr>
          <p:cNvSpPr>
            <a:spLocks noGrp="1"/>
          </p:cNvSpPr>
          <p:nvPr>
            <p:ph idx="1"/>
          </p:nvPr>
        </p:nvSpPr>
        <p:spPr>
          <a:xfrm>
            <a:off x="5076056" y="404664"/>
            <a:ext cx="3439294" cy="5772299"/>
          </a:xfrm>
        </p:spPr>
        <p:txBody>
          <a:bodyPr>
            <a:normAutofit fontScale="47500" lnSpcReduction="20000"/>
          </a:bodyPr>
          <a:lstStyle/>
          <a:p>
            <a:pPr algn="l"/>
            <a:r>
              <a:rPr lang="de-DE" b="1" i="0" u="none" strike="noStrike" dirty="0">
                <a:solidFill>
                  <a:srgbClr val="000000"/>
                </a:solidFill>
                <a:effectLst/>
                <a:latin typeface="arial" panose="020B0604020202020204" pitchFamily="34" charset="0"/>
              </a:rPr>
              <a:t>Psychotherapeutische Persönlichkeiten</a:t>
            </a:r>
          </a:p>
          <a:p>
            <a:pPr algn="l"/>
            <a:r>
              <a:rPr lang="de-DE" b="0" i="0" u="none" strike="noStrike" dirty="0">
                <a:solidFill>
                  <a:srgbClr val="000000"/>
                </a:solidFill>
                <a:effectLst/>
                <a:latin typeface="arial" panose="020B0604020202020204" pitchFamily="34" charset="0"/>
              </a:rPr>
              <a:t>Zeitschrift: Psychotherapie (ISSN: 2364-1517)</a:t>
            </a:r>
          </a:p>
          <a:p>
            <a:pPr algn="l"/>
            <a:r>
              <a:rPr lang="de-DE" b="0" i="0" u="none" strike="noStrike" dirty="0">
                <a:solidFill>
                  <a:srgbClr val="000000"/>
                </a:solidFill>
                <a:effectLst/>
                <a:latin typeface="arial" panose="020B0604020202020204" pitchFamily="34" charset="0"/>
              </a:rPr>
              <a:t>Verlag: Psychosozial-Verlag</a:t>
            </a:r>
          </a:p>
          <a:p>
            <a:pPr algn="l"/>
            <a:r>
              <a:rPr lang="de-DE" b="0" i="0" u="none" strike="noStrike" dirty="0">
                <a:solidFill>
                  <a:srgbClr val="000000"/>
                </a:solidFill>
                <a:effectLst/>
                <a:latin typeface="arial" panose="020B0604020202020204" pitchFamily="34" charset="0"/>
              </a:rPr>
              <a:t>162 Seiten, PDF-E-Book</a:t>
            </a:r>
          </a:p>
          <a:p>
            <a:pPr algn="l"/>
            <a:r>
              <a:rPr lang="de-DE" b="0" i="0" u="none" strike="noStrike" dirty="0">
                <a:solidFill>
                  <a:srgbClr val="000000"/>
                </a:solidFill>
                <a:effectLst/>
                <a:latin typeface="arial" panose="020B0604020202020204" pitchFamily="34" charset="0"/>
              </a:rPr>
              <a:t>Erschienen im April 2022</a:t>
            </a:r>
          </a:p>
          <a:p>
            <a:pPr algn="l"/>
            <a:r>
              <a:rPr lang="de-DE" b="0" i="0" u="none" strike="noStrike" dirty="0">
                <a:solidFill>
                  <a:srgbClr val="000000"/>
                </a:solidFill>
                <a:effectLst/>
                <a:latin typeface="arial" panose="020B0604020202020204" pitchFamily="34" charset="0"/>
              </a:rPr>
              <a:t>ISBN-13: 210-8-3920-0000-2, Bestell-Nr.: 108392</a:t>
            </a:r>
          </a:p>
          <a:p>
            <a:pPr algn="l"/>
            <a:r>
              <a:rPr lang="de-DE" b="0" i="0" u="none" strike="noStrike" dirty="0">
                <a:solidFill>
                  <a:srgbClr val="000000"/>
                </a:solidFill>
                <a:effectLst/>
                <a:latin typeface="arial" panose="020B0604020202020204" pitchFamily="34" charset="0"/>
              </a:rPr>
              <a:t>DOI: </a:t>
            </a:r>
            <a:r>
              <a:rPr lang="de-DE" b="0" i="0" u="none" strike="noStrike" dirty="0">
                <a:solidFill>
                  <a:srgbClr val="000000"/>
                </a:solidFill>
                <a:effectLst/>
                <a:latin typeface="arial" panose="020B0604020202020204" pitchFamily="34" charset="0"/>
                <a:hlinkClick r:id="rId2"/>
              </a:rPr>
              <a:t>https://doi.org/10.30820/2364-1517-2022-1</a:t>
            </a:r>
            <a:endParaRPr lang="de-DE" b="0" i="0" u="none" strike="noStrike" dirty="0">
              <a:solidFill>
                <a:srgbClr val="000000"/>
              </a:solidFill>
              <a:effectLst/>
              <a:latin typeface="arial" panose="020B0604020202020204" pitchFamily="34" charset="0"/>
            </a:endParaRPr>
          </a:p>
          <a:p>
            <a:pPr algn="l"/>
            <a:r>
              <a:rPr lang="de-DE" b="0" i="0" u="none" strike="noStrike" dirty="0">
                <a:solidFill>
                  <a:srgbClr val="000000"/>
                </a:solidFill>
                <a:effectLst/>
                <a:latin typeface="arial" panose="020B0604020202020204" pitchFamily="34" charset="0"/>
              </a:rPr>
              <a:t>Dieses Themenheft hat experimentellen Charakter. Die Kamera wurde von der Psychotherapie und den Patientinnen und Patienten auf die Person des Psychotherapeuten bzw. der Psychotherapeutin geschwenkt. Da ist der Lebensweg, der die Persönlichkeit formt, und da ist die Persönlichkeit, die ihren Lebensweg (mit-)gestaltet. Persönlichkeit gewinnt Profil, indem sie sich klar ausdrückt, eine eigene Position vertritt, auch eine, die andere nicht teilen. Dies ist eine Einladung zum Dialog, so persönlich wie ein Brief an die Leserinnen und Leser der Zeitschrift.</a:t>
            </a:r>
          </a:p>
          <a:p>
            <a:pPr marL="0" indent="0">
              <a:buNone/>
            </a:pPr>
            <a:endParaRPr lang="de-DE" dirty="0"/>
          </a:p>
        </p:txBody>
      </p:sp>
      <p:sp>
        <p:nvSpPr>
          <p:cNvPr id="4" name="Fußzeilenplatzhalter 3">
            <a:extLst>
              <a:ext uri="{FF2B5EF4-FFF2-40B4-BE49-F238E27FC236}">
                <a16:creationId xmlns:a16="http://schemas.microsoft.com/office/drawing/2014/main" id="{087705C4-8A23-8A4A-8107-130D54E8A41A}"/>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Neue Publikationen Serge Sulz 2025-06</a:t>
            </a:r>
          </a:p>
        </p:txBody>
      </p:sp>
      <p:pic>
        <p:nvPicPr>
          <p:cNvPr id="123906" name="Picture 2" descr="Psychotherapeutische Persönlichkeiten (PDF-E-Book)">
            <a:extLst>
              <a:ext uri="{FF2B5EF4-FFF2-40B4-BE49-F238E27FC236}">
                <a16:creationId xmlns:a16="http://schemas.microsoft.com/office/drawing/2014/main" id="{AE0E6442-93DD-7846-9FA7-B5F6A0F66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700"/>
            <a:ext cx="4826000" cy="683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417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E6AF6-CFE0-36CF-C015-4F856055D9F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C0A0AE-2DE5-0122-D152-A158212FD642}"/>
              </a:ext>
            </a:extLst>
          </p:cNvPr>
          <p:cNvSpPr>
            <a:spLocks noGrp="1"/>
          </p:cNvSpPr>
          <p:nvPr>
            <p:ph idx="1"/>
          </p:nvPr>
        </p:nvSpPr>
        <p:spPr>
          <a:xfrm>
            <a:off x="5076056" y="381000"/>
            <a:ext cx="3877444" cy="5795963"/>
          </a:xfrm>
        </p:spPr>
        <p:txBody>
          <a:bodyPr>
            <a:normAutofit fontScale="55000" lnSpcReduction="20000"/>
          </a:bodyPr>
          <a:lstStyle/>
          <a:p>
            <a:r>
              <a:rPr lang="de-DE" dirty="0">
                <a:hlinkClick r:id="rId2"/>
              </a:rPr>
              <a:t>Annette Jasmin Richter-Benedikt</a:t>
            </a:r>
            <a:r>
              <a:rPr lang="de-DE" dirty="0"/>
              <a:t> &amp; </a:t>
            </a:r>
            <a:r>
              <a:rPr lang="de-DE" dirty="0">
                <a:hlinkClick r:id="rId3"/>
              </a:rPr>
              <a:t>Serge K.D. Sulz</a:t>
            </a:r>
            <a:r>
              <a:rPr lang="de-DE" dirty="0"/>
              <a:t> </a:t>
            </a:r>
          </a:p>
          <a:p>
            <a:r>
              <a:rPr lang="de-DE" dirty="0"/>
              <a:t>Wirksame Psychotherapie und Entwicklungsförderung im Jugendalter - die Strategische </a:t>
            </a:r>
            <a:r>
              <a:rPr lang="de-DE" dirty="0" err="1"/>
              <a:t>Jugendlichentherapie</a:t>
            </a:r>
            <a:r>
              <a:rPr lang="de-DE" dirty="0"/>
              <a:t> SJT</a:t>
            </a:r>
          </a:p>
          <a:p>
            <a:pPr fontAlgn="b"/>
            <a:r>
              <a:rPr lang="de-DE" dirty="0"/>
              <a:t>Psychotherapie 2021, 26 (1)</a:t>
            </a:r>
          </a:p>
          <a:p>
            <a:pPr marL="0" indent="0">
              <a:buNone/>
            </a:pPr>
            <a:r>
              <a:rPr lang="de-DE" b="1" dirty="0"/>
              <a:t>Zeitschrift: Psychotherapie</a:t>
            </a:r>
            <a:br>
              <a:rPr lang="de-DE" dirty="0"/>
            </a:br>
            <a:r>
              <a:rPr lang="de-DE" b="1" dirty="0"/>
              <a:t>ISSN: 2364-1517</a:t>
            </a:r>
            <a:br>
              <a:rPr lang="de-DE" dirty="0"/>
            </a:br>
            <a:r>
              <a:rPr lang="de-DE" b="1" dirty="0"/>
              <a:t>195 Seiten, Broschur, 170 x 240 mm</a:t>
            </a:r>
            <a:br>
              <a:rPr lang="de-DE" dirty="0"/>
            </a:br>
            <a:r>
              <a:rPr lang="de-DE" b="1" dirty="0"/>
              <a:t>Erschienen: April 2021</a:t>
            </a:r>
            <a:br>
              <a:rPr lang="de-DE" dirty="0"/>
            </a:br>
            <a:r>
              <a:rPr lang="de-DE" b="1" dirty="0"/>
              <a:t>Bestell-Nr.: 8350</a:t>
            </a:r>
            <a:br>
              <a:rPr lang="de-DE" dirty="0"/>
            </a:br>
            <a:r>
              <a:rPr lang="de-DE" b="1" dirty="0">
                <a:hlinkClick r:id="rId4"/>
              </a:rPr>
              <a:t>https://doi.org/10.30820/2364-1517-2021-1</a:t>
            </a:r>
            <a:endParaRPr lang="de-DE" b="1" dirty="0"/>
          </a:p>
          <a:p>
            <a:pPr marL="0" indent="0">
              <a:buNone/>
            </a:pPr>
            <a:r>
              <a:rPr lang="de-DE" dirty="0"/>
              <a:t>Dass die Strategische </a:t>
            </a:r>
            <a:r>
              <a:rPr lang="de-DE" dirty="0" err="1"/>
              <a:t>Jugendlichentherapie</a:t>
            </a:r>
            <a:r>
              <a:rPr lang="de-DE" dirty="0"/>
              <a:t> (SJT®) ein wirksamer Therapieansatz bei </a:t>
            </a:r>
            <a:r>
              <a:rPr lang="de-DE" dirty="0" err="1"/>
              <a:t>AdoleszentInnen</a:t>
            </a:r>
            <a:r>
              <a:rPr lang="de-DE" dirty="0"/>
              <a:t> ist, belegen die drei hier berichteten empirischen Studien. Dass eine evidenzbasierte Therapie auch außerhalb des Forschungssettings gut und leicht anwendbar ist, zeigen viele jahrelange Erfahrungen mit dieser Therapie. Hunderte von AbsolventInnen der CIP-Akademie wurden darin ausgebildet und führen diesen therapeutischen Ansatz durch. Dessen Akzeptanz bei jugendlichen PatientInnen ist sehr groß. Da lohnt es sich, etwas genauer hinzuschauen. Denn zu leicht wird ein am Weg liegender Juwel übersehen. Die Lektüre ist auch für </a:t>
            </a:r>
            <a:r>
              <a:rPr lang="de-DE" dirty="0" err="1"/>
              <a:t>ErwachsenentherapeutInnen</a:t>
            </a:r>
            <a:r>
              <a:rPr lang="de-DE" dirty="0"/>
              <a:t> sehr interessant und für ihre eigenen Therapien mit jungen Erwachsenen aufschlussreich.</a:t>
            </a:r>
          </a:p>
        </p:txBody>
      </p:sp>
      <p:sp>
        <p:nvSpPr>
          <p:cNvPr id="4" name="Fußzeilenplatzhalter 3">
            <a:extLst>
              <a:ext uri="{FF2B5EF4-FFF2-40B4-BE49-F238E27FC236}">
                <a16:creationId xmlns:a16="http://schemas.microsoft.com/office/drawing/2014/main" id="{030E2309-3C15-BD45-1E3B-67932DEA1EE2}"/>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Neue Publikationen Serge Sulz 2025-06</a:t>
            </a:r>
          </a:p>
        </p:txBody>
      </p:sp>
      <p:pic>
        <p:nvPicPr>
          <p:cNvPr id="6146" name="Picture 2">
            <a:extLst>
              <a:ext uri="{FF2B5EF4-FFF2-40B4-BE49-F238E27FC236}">
                <a16:creationId xmlns:a16="http://schemas.microsoft.com/office/drawing/2014/main" id="{1F811D4A-AB34-926D-68B9-0CDA7C8EFB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 y="0"/>
            <a:ext cx="4856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389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7624D-BBC7-69E9-5F4F-481FEB9F8CB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57E8FDE-F49C-F25D-EE68-D4F069203C48}"/>
              </a:ext>
            </a:extLst>
          </p:cNvPr>
          <p:cNvSpPr>
            <a:spLocks noGrp="1"/>
          </p:cNvSpPr>
          <p:nvPr>
            <p:ph idx="1"/>
          </p:nvPr>
        </p:nvSpPr>
        <p:spPr>
          <a:xfrm>
            <a:off x="4978400" y="254000"/>
            <a:ext cx="4165600" cy="6604000"/>
          </a:xfrm>
        </p:spPr>
        <p:txBody>
          <a:bodyPr>
            <a:normAutofit fontScale="55000" lnSpcReduction="20000"/>
          </a:bodyPr>
          <a:lstStyle/>
          <a:p>
            <a:r>
              <a:rPr lang="de-DE" dirty="0">
                <a:hlinkClick r:id="rId2"/>
              </a:rPr>
              <a:t>Beate Deckert</a:t>
            </a:r>
            <a:r>
              <a:rPr lang="de-DE" dirty="0"/>
              <a:t> &amp; </a:t>
            </a:r>
            <a:r>
              <a:rPr lang="de-DE" dirty="0">
                <a:hlinkClick r:id="rId3"/>
              </a:rPr>
              <a:t>Serge K.D. Sulz</a:t>
            </a:r>
            <a:r>
              <a:rPr lang="de-DE" dirty="0"/>
              <a:t> </a:t>
            </a:r>
          </a:p>
          <a:p>
            <a:r>
              <a:rPr lang="de-DE" dirty="0"/>
              <a:t>Mehr therapeutische Hilfe für mehr psychisch Kranke - Psychiatrische Kurz-Psychotherapie (PKP)</a:t>
            </a:r>
          </a:p>
          <a:p>
            <a:pPr fontAlgn="b"/>
            <a:r>
              <a:rPr lang="de-DE" dirty="0"/>
              <a:t>Psychotherapie 2021, 26 (2)</a:t>
            </a:r>
          </a:p>
          <a:p>
            <a:pPr marL="0" indent="0">
              <a:buNone/>
            </a:pPr>
            <a:r>
              <a:rPr lang="de-DE" b="1" dirty="0"/>
              <a:t>Zeitschrift: Psychotherapie</a:t>
            </a:r>
            <a:br>
              <a:rPr lang="de-DE" dirty="0"/>
            </a:br>
            <a:r>
              <a:rPr lang="de-DE" b="1" dirty="0"/>
              <a:t>ISSN: 2364-1517</a:t>
            </a:r>
            <a:br>
              <a:rPr lang="de-DE" dirty="0"/>
            </a:br>
            <a:r>
              <a:rPr lang="de-DE" b="1" dirty="0"/>
              <a:t>167 Seiten, Broschur, 170 x 240 mm</a:t>
            </a:r>
            <a:br>
              <a:rPr lang="de-DE" dirty="0"/>
            </a:br>
            <a:r>
              <a:rPr lang="de-DE" b="1" dirty="0"/>
              <a:t>Erschienen: Oktober 2021</a:t>
            </a:r>
            <a:br>
              <a:rPr lang="de-DE" dirty="0"/>
            </a:br>
            <a:r>
              <a:rPr lang="de-DE" b="1" dirty="0"/>
              <a:t>Bestell-Nr.: 8351</a:t>
            </a:r>
            <a:br>
              <a:rPr lang="de-DE" dirty="0"/>
            </a:br>
            <a:r>
              <a:rPr lang="de-DE" b="1" dirty="0">
                <a:hlinkClick r:id="rId4"/>
              </a:rPr>
              <a:t>https://doi.org/10.30820/2364-1517-2021-2</a:t>
            </a:r>
            <a:endParaRPr lang="de-DE" dirty="0"/>
          </a:p>
          <a:p>
            <a:pPr marL="0" indent="0">
              <a:buNone/>
            </a:pPr>
            <a:r>
              <a:rPr lang="de-DE" dirty="0"/>
              <a:t>Psychiatrische Kurz-Psychotherapie (PKP) wurde entwickelt, um die Gespräche in der psychiatrischen Klinik psychotherapeutischer zu machen, um die vielen einzelnen Gespräche zu einer systematischen Abfolge kurzer Therapiesitzungen mit gemeinsamem Therapieziel zu machen und um auch bei zweiwöchentlichen Abständen den roten Faden nicht zu verlieren. Sie kann aber auch in Richtlinientherapien angewendet werden, denn nicht die therapeutischen Inhalte sind PKP-spezifisch, sondern das Setting und die Systematik der Therapieplanung.</a:t>
            </a:r>
            <a:br>
              <a:rPr lang="de-DE" dirty="0"/>
            </a:br>
            <a:br>
              <a:rPr lang="de-DE" dirty="0"/>
            </a:br>
            <a:r>
              <a:rPr lang="de-DE" dirty="0"/>
              <a:t>In diesem Themenheft wird zuerst auf die störungsspezifischen Herangehensweisen von PKP eingegangen; anschließend wird das transdiagnostische Therapiekonzept der Mentalisierungsfördernden Verhaltenstherapie dargestellt. Es bietet den konzeptionellen Überbau zur PKP und schlägt gleichzeitig eine Brücke zur Psychodynamik.</a:t>
            </a:r>
          </a:p>
        </p:txBody>
      </p:sp>
      <p:sp>
        <p:nvSpPr>
          <p:cNvPr id="4" name="Fußzeilenplatzhalter 3">
            <a:extLst>
              <a:ext uri="{FF2B5EF4-FFF2-40B4-BE49-F238E27FC236}">
                <a16:creationId xmlns:a16="http://schemas.microsoft.com/office/drawing/2014/main" id="{FE176ADD-8E38-0984-D24B-EBBCDEAF1F31}"/>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Neue Publikationen Serge Sulz 2025-06</a:t>
            </a:r>
          </a:p>
        </p:txBody>
      </p:sp>
      <p:pic>
        <p:nvPicPr>
          <p:cNvPr id="7170" name="Picture 2">
            <a:extLst>
              <a:ext uri="{FF2B5EF4-FFF2-40B4-BE49-F238E27FC236}">
                <a16:creationId xmlns:a16="http://schemas.microsoft.com/office/drawing/2014/main" id="{96D70A30-1287-97EE-3813-36CFEC08A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48569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264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619125" y="136525"/>
            <a:ext cx="7896225" cy="719138"/>
          </a:xfrm>
        </p:spPr>
        <p:txBody>
          <a:bodyPr>
            <a:noAutofit/>
          </a:bodyPr>
          <a:lstStyle/>
          <a:p>
            <a:pPr algn="l"/>
            <a:r>
              <a:rPr lang="de-DE" sz="1400" b="0" i="0" dirty="0">
                <a:solidFill>
                  <a:srgbClr val="000000"/>
                </a:solidFill>
                <a:effectLst/>
                <a:latin typeface="arial" panose="020B0604020202020204" pitchFamily="34" charset="0"/>
              </a:rPr>
              <a:t>Thomas Bronisch, Serge K. D. Sulz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Schizophrenie-Update: Psychotherapie bei Psychosen heute</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 2020, 25 (1)</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686300" y="496094"/>
            <a:ext cx="4343400" cy="5500688"/>
          </a:xfrm>
        </p:spPr>
        <p:txBody>
          <a:bodyPr>
            <a:noAutofit/>
          </a:bodyPr>
          <a:lstStyle/>
          <a:p>
            <a:pPr marL="0" indent="0" algn="l">
              <a:buNone/>
            </a:pPr>
            <a:r>
              <a:rPr lang="de-DE" sz="1200" b="0" i="0" dirty="0">
                <a:solidFill>
                  <a:srgbClr val="000000"/>
                </a:solidFill>
                <a:effectLst/>
                <a:latin typeface="arial" panose="020B0604020202020204" pitchFamily="34" charset="0"/>
              </a:rPr>
              <a:t>Zeitschrift: Psychotherapie (ISSN: 2364-1517)</a:t>
            </a:r>
          </a:p>
          <a:p>
            <a:pPr marL="0" indent="0" algn="l">
              <a:buNone/>
            </a:pPr>
            <a:r>
              <a:rPr lang="de-DE" sz="1200" b="0" i="0" dirty="0">
                <a:solidFill>
                  <a:srgbClr val="000000"/>
                </a:solidFill>
                <a:effectLst/>
                <a:latin typeface="arial" panose="020B0604020202020204" pitchFamily="34" charset="0"/>
              </a:rPr>
              <a:t>Verlag: Psychosozial-Verlag</a:t>
            </a:r>
          </a:p>
          <a:p>
            <a:pPr marL="0" indent="0" algn="l">
              <a:buNone/>
            </a:pPr>
            <a:r>
              <a:rPr lang="de-DE" sz="1200" b="0" i="0" dirty="0">
                <a:solidFill>
                  <a:srgbClr val="000000"/>
                </a:solidFill>
                <a:effectLst/>
                <a:latin typeface="arial" panose="020B0604020202020204" pitchFamily="34" charset="0"/>
              </a:rPr>
              <a:t>197 Seiten, Broschur, 170 x 240 mm</a:t>
            </a:r>
          </a:p>
          <a:p>
            <a:pPr marL="0" indent="0" algn="l">
              <a:buNone/>
            </a:pPr>
            <a:r>
              <a:rPr lang="de-DE" sz="1200" b="0" i="0" dirty="0">
                <a:solidFill>
                  <a:srgbClr val="000000"/>
                </a:solidFill>
                <a:effectLst/>
                <a:latin typeface="arial" panose="020B0604020202020204" pitchFamily="34" charset="0"/>
              </a:rPr>
              <a:t>Erschienen im Mai 2020</a:t>
            </a:r>
          </a:p>
          <a:p>
            <a:pPr marL="0" indent="0" algn="l">
              <a:buNone/>
            </a:pPr>
            <a:r>
              <a:rPr lang="de-DE" sz="1200" b="0" i="0" dirty="0">
                <a:solidFill>
                  <a:srgbClr val="000000"/>
                </a:solidFill>
                <a:effectLst/>
                <a:latin typeface="arial" panose="020B0604020202020204" pitchFamily="34" charset="0"/>
              </a:rPr>
              <a:t>Bestell-Nr.: 8314</a:t>
            </a:r>
          </a:p>
          <a:p>
            <a:pPr marL="0" indent="0" algn="l">
              <a:buNone/>
            </a:pPr>
            <a:r>
              <a:rPr lang="de-DE" sz="1200" b="0" i="0" dirty="0">
                <a:solidFill>
                  <a:srgbClr val="000000"/>
                </a:solidFill>
                <a:effectLst/>
                <a:latin typeface="arial" panose="020B0604020202020204" pitchFamily="34" charset="0"/>
              </a:rPr>
              <a:t>DOI: </a:t>
            </a:r>
            <a:r>
              <a:rPr lang="de-DE" sz="1200" b="0" i="0" u="none" strike="noStrike" dirty="0">
                <a:solidFill>
                  <a:srgbClr val="000000"/>
                </a:solidFill>
                <a:effectLst/>
                <a:latin typeface="arial" panose="020B0604020202020204" pitchFamily="34" charset="0"/>
                <a:hlinkClick r:id="rId2"/>
              </a:rPr>
              <a:t>https://doi.org/10.30820/2364-1517-2020-1</a:t>
            </a:r>
            <a:r>
              <a:rPr lang="de-DE" sz="1200" b="0" i="0" dirty="0">
                <a:solidFill>
                  <a:srgbClr val="000000"/>
                </a:solidFill>
                <a:effectLst/>
                <a:latin typeface="arial" panose="020B0604020202020204" pitchFamily="34" charset="0"/>
              </a:rPr>
              <a:t>Seit dem letzten Heft der Zeitschrift </a:t>
            </a:r>
            <a:r>
              <a:rPr lang="de-DE" sz="1200" b="0" i="1" dirty="0">
                <a:solidFill>
                  <a:srgbClr val="000000"/>
                </a:solidFill>
                <a:effectLst/>
                <a:latin typeface="arial" panose="020B0604020202020204" pitchFamily="34" charset="0"/>
              </a:rPr>
              <a:t>Psychotherapie</a:t>
            </a:r>
            <a:r>
              <a:rPr lang="de-DE" sz="1200" b="0" i="0" dirty="0">
                <a:solidFill>
                  <a:srgbClr val="000000"/>
                </a:solidFill>
                <a:effectLst/>
                <a:latin typeface="arial" panose="020B0604020202020204" pitchFamily="34" charset="0"/>
              </a:rPr>
              <a:t> über Psychotherapie der Schizophrenie sind mehr als 20 Jahre vergangen. Ein Update scheint uns dringend notwendig. Aufgrund der Komplexität und Heterogenität des Krankheitsbildes der Schizophrenie sind Ätiologie und pathophysiologische Mechanismen auch bis heute noch nicht voll verstanden. Über die Hälfte der Patienten haben signifikante Komorbiditäten, sowohl psychiatrisch wie medizinisch, was die Erkrankung zu einer führenden Ursache weltweit für Arbeitsunfähigkeit macht. Trotz einer niedrigen Prävalenzrate von etwa 1–2% ist die globale Bürde der Erkrankung immens. Die Diagnose korreliert mit einer 20%-</a:t>
            </a:r>
            <a:r>
              <a:rPr lang="de-DE" sz="1200" b="0" i="0" dirty="0" err="1">
                <a:solidFill>
                  <a:srgbClr val="000000"/>
                </a:solidFill>
                <a:effectLst/>
                <a:latin typeface="arial" panose="020B0604020202020204" pitchFamily="34" charset="0"/>
              </a:rPr>
              <a:t>igen</a:t>
            </a:r>
            <a:r>
              <a:rPr lang="de-DE" sz="1200" b="0" i="0" dirty="0">
                <a:solidFill>
                  <a:srgbClr val="000000"/>
                </a:solidFill>
                <a:effectLst/>
                <a:latin typeface="arial" panose="020B0604020202020204" pitchFamily="34" charset="0"/>
              </a:rPr>
              <a:t> Reduktion der Lebenserwartung bei einer bis zu 40% erhöhten Anzahl an Suiziden. In der Zwischenzeit von mehr als 20 Jahren wurden neue und verfeinerte Therapiestrategien entwickelt, die in diesem Heft dargestellt werden.</a:t>
            </a:r>
            <a:br>
              <a:rPr lang="de-DE" sz="1200" b="0" i="0" dirty="0">
                <a:solidFill>
                  <a:srgbClr val="000000"/>
                </a:solidFill>
                <a:effectLst/>
                <a:latin typeface="arial" panose="020B0604020202020204" pitchFamily="34" charset="0"/>
              </a:rPr>
            </a:br>
            <a:br>
              <a:rPr lang="de-DE" sz="1200" b="0" i="0" dirty="0">
                <a:solidFill>
                  <a:srgbClr val="000000"/>
                </a:solidFill>
                <a:effectLst/>
                <a:latin typeface="arial" panose="020B0604020202020204" pitchFamily="34" charset="0"/>
              </a:rPr>
            </a:br>
            <a:r>
              <a:rPr lang="de-DE" sz="1200" b="0" i="0" dirty="0">
                <a:solidFill>
                  <a:srgbClr val="000000"/>
                </a:solidFill>
                <a:effectLst/>
                <a:latin typeface="arial" panose="020B0604020202020204" pitchFamily="34" charset="0"/>
              </a:rPr>
              <a:t>Die Zeitschrift </a:t>
            </a:r>
            <a:r>
              <a:rPr lang="de-DE" sz="1200" b="0" i="1" dirty="0">
                <a:solidFill>
                  <a:srgbClr val="000000"/>
                </a:solidFill>
                <a:effectLst/>
                <a:latin typeface="arial" panose="020B0604020202020204" pitchFamily="34" charset="0"/>
              </a:rPr>
              <a:t>Psychotherapie</a:t>
            </a:r>
            <a:r>
              <a:rPr lang="de-DE" sz="1200" b="0" i="0" dirty="0">
                <a:solidFill>
                  <a:srgbClr val="000000"/>
                </a:solidFill>
                <a:effectLst/>
                <a:latin typeface="arial" panose="020B0604020202020204" pitchFamily="34" charset="0"/>
              </a:rPr>
              <a:t> fördert den Austausch verschiedener Therapieschulen sowie die Weiterentwicklung der Psychotherapie, indem sie einen Dialog zwischen PsychotherapeutInnen und Therapieforschenden herstellt. So werden praxisrelevante Themen für TherapeutInnen aller psychotherapeutischen Orientierungen mit dem neusten Stand der Forschung in Verbindung gebracht und aktuell aufbereitet.</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919395" y="6379075"/>
            <a:ext cx="30861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756DC3AE-3879-4CF3-AF87-1FDDC198A8AA}"/>
              </a:ext>
            </a:extLst>
          </p:cNvPr>
          <p:cNvPicPr>
            <a:picLocks noChangeAspect="1"/>
          </p:cNvPicPr>
          <p:nvPr/>
        </p:nvPicPr>
        <p:blipFill>
          <a:blip r:embed="rId3"/>
          <a:stretch>
            <a:fillRect/>
          </a:stretch>
        </p:blipFill>
        <p:spPr>
          <a:xfrm>
            <a:off x="104775" y="876299"/>
            <a:ext cx="4599755" cy="5788025"/>
          </a:xfrm>
          <a:prstGeom prst="rect">
            <a:avLst/>
          </a:prstGeom>
        </p:spPr>
      </p:pic>
    </p:spTree>
    <p:extLst>
      <p:ext uri="{BB962C8B-B14F-4D97-AF65-F5344CB8AC3E}">
        <p14:creationId xmlns:p14="http://schemas.microsoft.com/office/powerpoint/2010/main" val="3770302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DD88FA9-AB5B-BB42-A7E6-8CB33F37786F}"/>
              </a:ext>
            </a:extLst>
          </p:cNvPr>
          <p:cNvSpPr>
            <a:spLocks noGrp="1"/>
          </p:cNvSpPr>
          <p:nvPr>
            <p:ph type="ftr" sz="quarter" idx="11"/>
          </p:nvPr>
        </p:nvSpPr>
        <p:spPr/>
        <p:txBody>
          <a:bodyPr/>
          <a:lstStyle/>
          <a:p>
            <a:r>
              <a:rPr lang="de-DE"/>
              <a:t>Neue Publikationen Serge Sulz 2025-06</a:t>
            </a:r>
          </a:p>
        </p:txBody>
      </p:sp>
      <p:pic>
        <p:nvPicPr>
          <p:cNvPr id="4" name="Grafik 3">
            <a:extLst>
              <a:ext uri="{FF2B5EF4-FFF2-40B4-BE49-F238E27FC236}">
                <a16:creationId xmlns:a16="http://schemas.microsoft.com/office/drawing/2014/main" id="{16174891-79DC-8340-8D0C-AFDF2CAE4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891"/>
            <a:ext cx="9144000" cy="6174217"/>
          </a:xfrm>
          <a:prstGeom prst="rect">
            <a:avLst/>
          </a:prstGeom>
        </p:spPr>
      </p:pic>
    </p:spTree>
    <p:extLst>
      <p:ext uri="{BB962C8B-B14F-4D97-AF65-F5344CB8AC3E}">
        <p14:creationId xmlns:p14="http://schemas.microsoft.com/office/powerpoint/2010/main" val="3642420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619125" y="136525"/>
            <a:ext cx="7896225" cy="719138"/>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a:t>
            </a:r>
            <a:r>
              <a:rPr lang="de-DE" sz="1400" b="0" i="0" u="none" strike="noStrike" dirty="0">
                <a:solidFill>
                  <a:srgbClr val="000000"/>
                </a:solidFill>
                <a:effectLst/>
                <a:latin typeface="arial" panose="020B0604020202020204" pitchFamily="34" charset="0"/>
                <a:hlinkClick r:id="rId3" tooltip="zur Autorenseite von Alfred Walter"/>
              </a:rPr>
              <a:t>Alfred Walter</a:t>
            </a:r>
            <a:r>
              <a:rPr lang="de-DE" sz="1400" b="0" i="0" dirty="0">
                <a:solidFill>
                  <a:srgbClr val="000000"/>
                </a:solidFill>
                <a:effectLst/>
                <a:latin typeface="arial" panose="020B0604020202020204" pitchFamily="34" charset="0"/>
              </a:rPr>
              <a:t>, Florian Sedlacek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U3-Kinder in Familie und Kinderkrippe</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 2020, 25 (2)</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648200" y="855663"/>
            <a:ext cx="4343400" cy="5500688"/>
          </a:xfrm>
        </p:spPr>
        <p:txBody>
          <a:bodyPr>
            <a:noAutofit/>
          </a:bodyPr>
          <a:lstStyle/>
          <a:p>
            <a:pPr marL="0" indent="0" algn="l">
              <a:buNone/>
            </a:pPr>
            <a:r>
              <a:rPr lang="de-DE" sz="1200" b="0" i="0" dirty="0">
                <a:solidFill>
                  <a:srgbClr val="000000"/>
                </a:solidFill>
                <a:effectLst/>
                <a:latin typeface="arial" panose="020B0604020202020204" pitchFamily="34" charset="0"/>
              </a:rPr>
              <a:t>Zeitschrift: Psychotherapie (ISSN: 2364-1517)</a:t>
            </a:r>
          </a:p>
          <a:p>
            <a:pPr marL="0" indent="0" algn="l">
              <a:buNone/>
            </a:pPr>
            <a:r>
              <a:rPr lang="de-DE" sz="1200" b="0" i="0" dirty="0">
                <a:solidFill>
                  <a:srgbClr val="000000"/>
                </a:solidFill>
                <a:effectLst/>
                <a:latin typeface="arial" panose="020B0604020202020204" pitchFamily="34" charset="0"/>
              </a:rPr>
              <a:t>Verlag: Psychosozial-Verlag</a:t>
            </a:r>
          </a:p>
          <a:p>
            <a:pPr marL="0" indent="0" algn="l">
              <a:buNone/>
            </a:pPr>
            <a:r>
              <a:rPr lang="de-DE" sz="1200" b="0" i="0" dirty="0">
                <a:solidFill>
                  <a:srgbClr val="000000"/>
                </a:solidFill>
                <a:effectLst/>
                <a:latin typeface="arial" panose="020B0604020202020204" pitchFamily="34" charset="0"/>
              </a:rPr>
              <a:t>151 Seiten, Broschur, 170 x 240 mm</a:t>
            </a:r>
          </a:p>
          <a:p>
            <a:pPr marL="0" indent="0" algn="l">
              <a:buNone/>
            </a:pPr>
            <a:r>
              <a:rPr lang="de-DE" sz="1200" b="0" i="0" dirty="0">
                <a:solidFill>
                  <a:srgbClr val="000000"/>
                </a:solidFill>
                <a:effectLst/>
                <a:latin typeface="arial" panose="020B0604020202020204" pitchFamily="34" charset="0"/>
              </a:rPr>
              <a:t>Erschienen im Oktober 2020</a:t>
            </a:r>
          </a:p>
          <a:p>
            <a:pPr marL="0" indent="0" algn="l">
              <a:buNone/>
            </a:pPr>
            <a:r>
              <a:rPr lang="de-DE" sz="1200" b="0" i="0" dirty="0">
                <a:solidFill>
                  <a:srgbClr val="000000"/>
                </a:solidFill>
                <a:effectLst/>
                <a:latin typeface="arial" panose="020B0604020202020204" pitchFamily="34" charset="0"/>
              </a:rPr>
              <a:t>Bestell-Nr.: 8315</a:t>
            </a:r>
          </a:p>
          <a:p>
            <a:pPr marL="0" indent="0" algn="l">
              <a:buNone/>
            </a:pPr>
            <a:r>
              <a:rPr lang="de-DE" sz="1200" b="0" i="0" dirty="0">
                <a:solidFill>
                  <a:srgbClr val="000000"/>
                </a:solidFill>
                <a:effectLst/>
                <a:latin typeface="arial" panose="020B0604020202020204" pitchFamily="34" charset="0"/>
              </a:rPr>
              <a:t>DOI: </a:t>
            </a:r>
            <a:r>
              <a:rPr lang="de-DE" sz="1200" b="0" i="0" u="none" strike="noStrike" dirty="0">
                <a:solidFill>
                  <a:srgbClr val="000000"/>
                </a:solidFill>
                <a:effectLst/>
                <a:latin typeface="arial" panose="020B0604020202020204" pitchFamily="34" charset="0"/>
                <a:hlinkClick r:id="rId4"/>
              </a:rPr>
              <a:t>https://doi.org/10.30820/2364-1517-2020-2</a:t>
            </a:r>
            <a:r>
              <a:rPr lang="de-DE" sz="1200" b="0" i="0" dirty="0">
                <a:solidFill>
                  <a:srgbClr val="000000"/>
                </a:solidFill>
                <a:effectLst/>
                <a:latin typeface="arial" panose="020B0604020202020204" pitchFamily="34" charset="0"/>
              </a:rPr>
              <a:t>Wir müssen unseren Kindern keine ideale Kindheit schenken. Es reicht, wenn wir es schaffen, dass unsere Kinder hinreichend gute Eltern haben. Allerdings ist es unsere Aufgabe, zu prüfen, ob wir hinreichend gut sind. Dazu brauchen wir aber mehr Wissen über die Entwicklung des Kindes in den ersten drei Lebensjahren. Dieser Themenband soll zur Vermehrung unseres Wissens beitragen. Die Autorinnen und Autoren diskutieren auch darüber, was hinreichend gut ist und was nicht. Die wissenschaftlichen Erkenntnisse sind so reichhaltig, dass es leicht ist, künftig Elternschaft wissend und bewusst zu leben.</a:t>
            </a:r>
            <a:br>
              <a:rPr lang="de-DE" sz="1200" b="0" i="0" dirty="0">
                <a:solidFill>
                  <a:srgbClr val="000000"/>
                </a:solidFill>
                <a:effectLst/>
                <a:latin typeface="arial" panose="020B0604020202020204" pitchFamily="34" charset="0"/>
              </a:rPr>
            </a:br>
            <a:br>
              <a:rPr lang="de-DE" sz="1200" b="0" i="0" dirty="0">
                <a:solidFill>
                  <a:srgbClr val="000000"/>
                </a:solidFill>
                <a:effectLst/>
                <a:latin typeface="arial" panose="020B0604020202020204" pitchFamily="34" charset="0"/>
              </a:rPr>
            </a:br>
            <a:r>
              <a:rPr lang="de-DE" sz="1200" b="0" i="0" dirty="0">
                <a:solidFill>
                  <a:srgbClr val="000000"/>
                </a:solidFill>
                <a:effectLst/>
                <a:latin typeface="arial" panose="020B0604020202020204" pitchFamily="34" charset="0"/>
              </a:rPr>
              <a:t>Die Zeitschrift </a:t>
            </a:r>
            <a:r>
              <a:rPr lang="de-DE" sz="1200" b="0" i="1" dirty="0">
                <a:solidFill>
                  <a:srgbClr val="000000"/>
                </a:solidFill>
                <a:effectLst/>
                <a:latin typeface="arial" panose="020B0604020202020204" pitchFamily="34" charset="0"/>
              </a:rPr>
              <a:t>Psychotherapie</a:t>
            </a:r>
            <a:r>
              <a:rPr lang="de-DE" sz="1200" b="0" i="0" dirty="0">
                <a:solidFill>
                  <a:srgbClr val="000000"/>
                </a:solidFill>
                <a:effectLst/>
                <a:latin typeface="arial" panose="020B0604020202020204" pitchFamily="34" charset="0"/>
              </a:rPr>
              <a:t> fördert den Austausch verschiedener Therapieschulen sowie die Weiterentwicklung der Psychotherapie, indem sie einen Dialog zwischen PsychotherapeutInnen und Therapieforschenden herstellt. So werden praxisrelevante Themen für TherapeutInnen aller psychotherapeutischen Orientierungen mit dem neusten Stand der Forschung in Verbindung gebracht und aktuell aufbereitet.</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p>
        </p:txBody>
      </p:sp>
      <p:pic>
        <p:nvPicPr>
          <p:cNvPr id="7" name="Grafik 6">
            <a:extLst>
              <a:ext uri="{FF2B5EF4-FFF2-40B4-BE49-F238E27FC236}">
                <a16:creationId xmlns:a16="http://schemas.microsoft.com/office/drawing/2014/main" id="{92D66936-8C97-4F13-8F6E-2FC3B98E64FD}"/>
              </a:ext>
            </a:extLst>
          </p:cNvPr>
          <p:cNvPicPr>
            <a:picLocks noChangeAspect="1"/>
          </p:cNvPicPr>
          <p:nvPr/>
        </p:nvPicPr>
        <p:blipFill>
          <a:blip r:embed="rId5"/>
          <a:stretch>
            <a:fillRect/>
          </a:stretch>
        </p:blipFill>
        <p:spPr>
          <a:xfrm>
            <a:off x="152400" y="855663"/>
            <a:ext cx="4298971" cy="5865812"/>
          </a:xfrm>
          <a:prstGeom prst="rect">
            <a:avLst/>
          </a:prstGeom>
        </p:spPr>
      </p:pic>
    </p:spTree>
    <p:extLst>
      <p:ext uri="{BB962C8B-B14F-4D97-AF65-F5344CB8AC3E}">
        <p14:creationId xmlns:p14="http://schemas.microsoft.com/office/powerpoint/2010/main" val="3249454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feld 5"/>
          <p:cNvSpPr txBox="1"/>
          <p:nvPr/>
        </p:nvSpPr>
        <p:spPr>
          <a:xfrm>
            <a:off x="6397079" y="2186862"/>
            <a:ext cx="1324786" cy="3231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500" b="1" i="0" u="none" strike="noStrike" kern="1200" cap="none" spc="0" normalizeH="0" baseline="0" noProof="0" dirty="0">
                <a:ln>
                  <a:noFill/>
                </a:ln>
                <a:solidFill>
                  <a:prstClr val="white"/>
                </a:solidFill>
                <a:effectLst/>
                <a:uLnTx/>
                <a:uFillTx/>
                <a:latin typeface="Calibri"/>
                <a:ea typeface="+mn-ea"/>
                <a:cs typeface="+mn-cs"/>
              </a:rPr>
              <a:t>Praxis-Manual</a:t>
            </a:r>
          </a:p>
        </p:txBody>
      </p:sp>
      <p:sp>
        <p:nvSpPr>
          <p:cNvPr id="11" name="Fußzeilenplatzhalter 3">
            <a:extLst>
              <a:ext uri="{FF2B5EF4-FFF2-40B4-BE49-F238E27FC236}">
                <a16:creationId xmlns:a16="http://schemas.microsoft.com/office/drawing/2014/main" id="{C52B281B-7C31-4772-9F3C-3C783AAB0AF1}"/>
              </a:ext>
            </a:extLst>
          </p:cNvPr>
          <p:cNvSpPr>
            <a:spLocks noGrp="1"/>
          </p:cNvSpPr>
          <p:nvPr>
            <p:ph type="ftr" sz="quarter" idx="11"/>
          </p:nvPr>
        </p:nvSpPr>
        <p:spPr>
          <a:xfrm>
            <a:off x="933022" y="6224266"/>
            <a:ext cx="30861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feld 1">
            <a:extLst>
              <a:ext uri="{FF2B5EF4-FFF2-40B4-BE49-F238E27FC236}">
                <a16:creationId xmlns:a16="http://schemas.microsoft.com/office/drawing/2014/main" id="{968C9188-A444-4BAA-8300-F2D8DEAEA2A2}"/>
              </a:ext>
            </a:extLst>
          </p:cNvPr>
          <p:cNvSpPr txBox="1"/>
          <p:nvPr/>
        </p:nvSpPr>
        <p:spPr>
          <a:xfrm>
            <a:off x="4376792" y="626724"/>
            <a:ext cx="4767208" cy="62478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Serge Sulz</a:t>
            </a:r>
            <a:r>
              <a:rPr kumimoji="0" lang="de-DE"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de-DE"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Gute Verhaltenstherapie lernen und beherrschen</a:t>
            </a:r>
            <a:r>
              <a:rPr kumimoji="0" lang="de-DE"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 </a:t>
            </a:r>
            <a:r>
              <a:rPr kumimoji="0" lang="de-DE"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Band 1 </a:t>
            </a:r>
            <a:endParaRPr kumimoji="0" lang="de-DE"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Verhaltenstherapie-Wissen: So gelangen Sie zu einem tiefen Verständnis des Menschen und seiner Symptome</a:t>
            </a:r>
            <a:endParaRPr kumimoji="0" lang="de-DE"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Wer nichts weiß, kann auch nichts. Wer nichts verstanden hat, kann keine Therapie machen. Um zu dem notwendigen tiefen Verständnis des Menschen zu gelangen, der zu Ihnen in Psychotherapie kommt, ist ein profundes Wissen unverzichtbar. Da ist einerseits die umfangreiche empirische Forschung aus Psychologie und Neurobiologie und andererseits die aktuelle wissenschaftliche Erkenntnis und Theoriebildung. </a:t>
            </a:r>
            <a:endParaRPr kumimoji="0" lang="de-DE"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Hier wird nur das für die Psychotherapie Wichtigste aufgegriffen und zusammengefasst - was unbedingt benötigt wird, um die menschliche Psyche und die Bedingungen psychischer und psychosomatischer Symptombildung zu verstehen. Es handelt sich um eine Auswahl für eine Wissensbasis, die hilft, zu einer stimmigen Fallkonzeption, einer klaren Therapiestrategie und einer effektiven Behandlung für die eigenen Patienten zu gelangen und eine sichere und souveräne therapeutische Haltung einzunehmen. Wissen, das man gern mit sich herumträgt.</a:t>
            </a:r>
            <a:endParaRPr kumimoji="0" lang="de-DE"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8" name="Titel 3">
            <a:extLst>
              <a:ext uri="{FF2B5EF4-FFF2-40B4-BE49-F238E27FC236}">
                <a16:creationId xmlns:a16="http://schemas.microsoft.com/office/drawing/2014/main" id="{02F046BF-BC05-4C46-95D8-C46E9BEFBAA7}"/>
              </a:ext>
            </a:extLst>
          </p:cNvPr>
          <p:cNvSpPr txBox="1">
            <a:spLocks/>
          </p:cNvSpPr>
          <p:nvPr/>
        </p:nvSpPr>
        <p:spPr>
          <a:xfrm>
            <a:off x="141012" y="159543"/>
            <a:ext cx="9002988" cy="295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t>Sulz Gute Verhaltenstherapie lernen und beherrschen Band 1</a:t>
            </a:r>
          </a:p>
        </p:txBody>
      </p:sp>
      <p:pic>
        <p:nvPicPr>
          <p:cNvPr id="1026" name="Picture 2" descr="Gute Verhaltenstherapie lernen und beherrschen Band 1 Verhaltenstherapie-Wissen">
            <a:extLst>
              <a:ext uri="{FF2B5EF4-FFF2-40B4-BE49-F238E27FC236}">
                <a16:creationId xmlns:a16="http://schemas.microsoft.com/office/drawing/2014/main" id="{91C3DC21-5E2D-3C43-AA14-6DC028878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9" y="639520"/>
            <a:ext cx="4262072" cy="623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49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ußzeilenplatzhalter 3">
            <a:extLst>
              <a:ext uri="{FF2B5EF4-FFF2-40B4-BE49-F238E27FC236}">
                <a16:creationId xmlns:a16="http://schemas.microsoft.com/office/drawing/2014/main" id="{C52B281B-7C31-4772-9F3C-3C783AAB0AF1}"/>
              </a:ext>
            </a:extLst>
          </p:cNvPr>
          <p:cNvSpPr>
            <a:spLocks noGrp="1"/>
          </p:cNvSpPr>
          <p:nvPr>
            <p:ph type="ftr" sz="quarter" idx="11"/>
          </p:nvPr>
        </p:nvSpPr>
        <p:spPr>
          <a:xfrm>
            <a:off x="4914900" y="6439720"/>
            <a:ext cx="30861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feld 1">
            <a:extLst>
              <a:ext uri="{FF2B5EF4-FFF2-40B4-BE49-F238E27FC236}">
                <a16:creationId xmlns:a16="http://schemas.microsoft.com/office/drawing/2014/main" id="{0EE39EBB-993F-4D03-992E-10332F3B62A2}"/>
              </a:ext>
            </a:extLst>
          </p:cNvPr>
          <p:cNvSpPr txBox="1"/>
          <p:nvPr/>
        </p:nvSpPr>
        <p:spPr>
          <a:xfrm>
            <a:off x="53339" y="544530"/>
            <a:ext cx="4744691" cy="62478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Serge Sulz</a:t>
            </a:r>
            <a:endParaRPr kumimoji="0" lang="de-DE"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Gute Verhaltenstherapie lernen und beherrschen - </a:t>
            </a:r>
            <a:r>
              <a:rPr kumimoji="0" lang="de-DE" sz="16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Band 2</a:t>
            </a:r>
            <a:r>
              <a:rPr kumimoji="0" lang="de-DE"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endParaRPr kumimoji="0" lang="de-DE"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Verhaltenstherapie-Praxis: Alles was Sie für eine gute Therapie brauchen</a:t>
            </a:r>
            <a:endParaRPr kumimoji="0" lang="de-DE"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Moderne kognitive Verhaltenstherapie mit ihren störungsspezifischen evidenzbasierten Therapien und ihren vielfach evaluierten störungsübergreifenden Interventionen und der Wirkungskraft des Expositionsprinzips einerseits;</a:t>
            </a:r>
            <a:endParaRPr kumimoji="0" lang="de-DE"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andererseits auf dem Erkenntnis- und Kompetenzstand der heutigen Verhaltenstherapie der dritten Welle, fokussiert auf Emotionsregulation, korrigierenden Beziehungserfahrungen, Metakognition und Entwicklung des Denkens und Fühlens;</a:t>
            </a:r>
            <a:endParaRPr kumimoji="0" lang="de-DE"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dazu die Perspektive der ebenfalls evidenzbasierten Strategisch-Behavioralen Therapie – schemaanalytisch (dysfunktionale Überlebensregel) und funktionsanalytisch (Reaktionskette zum Symptom): </a:t>
            </a:r>
            <a:endParaRPr kumimoji="0" lang="de-DE"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Das ist der </a:t>
            </a:r>
            <a:r>
              <a:rPr kumimoji="0" lang="de-DE" sz="16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mn-cs"/>
              </a:rPr>
              <a:t>Verstehenshintergrund</a:t>
            </a:r>
            <a:r>
              <a:rPr kumimoji="0" lang="de-DE"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vor dem alle wichtigen Interventionen für alle praktischen Therapie-Schritte und Interventionen anschaulich beschrieben werden – von der ersten Therapiestunde mit dem ersten Patienten an. Ein Therapiebuch als ständiger Begleiter. </a:t>
            </a:r>
            <a:endParaRPr kumimoji="0" lang="de-DE"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12" name="Titel 3">
            <a:extLst>
              <a:ext uri="{FF2B5EF4-FFF2-40B4-BE49-F238E27FC236}">
                <a16:creationId xmlns:a16="http://schemas.microsoft.com/office/drawing/2014/main" id="{9126E74B-6E3D-44CA-99A6-E34B0E37CA86}"/>
              </a:ext>
            </a:extLst>
          </p:cNvPr>
          <p:cNvSpPr txBox="1">
            <a:spLocks/>
          </p:cNvSpPr>
          <p:nvPr/>
        </p:nvSpPr>
        <p:spPr>
          <a:xfrm>
            <a:off x="141012" y="159543"/>
            <a:ext cx="9002988" cy="295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dirty="0"/>
              <a:t>Sulz Gute Verhaltenstherapie lernen und beherrschen Band 2</a:t>
            </a:r>
          </a:p>
        </p:txBody>
      </p:sp>
      <p:pic>
        <p:nvPicPr>
          <p:cNvPr id="2050" name="Picture 2">
            <a:extLst>
              <a:ext uri="{FF2B5EF4-FFF2-40B4-BE49-F238E27FC236}">
                <a16:creationId xmlns:a16="http://schemas.microsoft.com/office/drawing/2014/main" id="{0BFD5FB5-1F70-7943-9AAD-9964DAFCE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7445" y="602991"/>
            <a:ext cx="4311316" cy="6247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899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E85BB-0397-4108-811C-0C3B7A6F41AB}"/>
              </a:ext>
            </a:extLst>
          </p:cNvPr>
          <p:cNvSpPr>
            <a:spLocks noGrp="1"/>
          </p:cNvSpPr>
          <p:nvPr>
            <p:ph type="title"/>
          </p:nvPr>
        </p:nvSpPr>
        <p:spPr>
          <a:xfrm>
            <a:off x="0" y="654050"/>
            <a:ext cx="3966818" cy="892173"/>
          </a:xfrm>
        </p:spPr>
        <p:txBody>
          <a:bodyPr>
            <a:noAutofit/>
          </a:bodyPr>
          <a:lstStyle/>
          <a:p>
            <a:pPr>
              <a:lnSpc>
                <a:spcPct val="100000"/>
              </a:lnSpc>
              <a:spcBef>
                <a:spcPts val="0"/>
              </a:spcBef>
            </a:pPr>
            <a:r>
              <a:rPr lang="de-DE" sz="1600" b="1" dirty="0"/>
              <a:t>Sulz Gute Kurzzeittherapie in 12 plus 12 Stunden</a:t>
            </a:r>
            <a:br>
              <a:rPr lang="de-DE" sz="1600" dirty="0"/>
            </a:br>
            <a:r>
              <a:rPr lang="de-DE" sz="1600" dirty="0">
                <a:solidFill>
                  <a:srgbClr val="000000"/>
                </a:solidFill>
              </a:rPr>
              <a:t>Buchreihe: CIP - Medien</a:t>
            </a:r>
            <a:br>
              <a:rPr lang="de-DE" sz="1600" dirty="0">
                <a:solidFill>
                  <a:srgbClr val="000000"/>
                </a:solidFill>
              </a:rPr>
            </a:br>
            <a:r>
              <a:rPr lang="de-DE" sz="1600" dirty="0">
                <a:solidFill>
                  <a:srgbClr val="000000"/>
                </a:solidFill>
              </a:rPr>
              <a:t>Verlag: Psychosozial-Verlag</a:t>
            </a:r>
            <a:br>
              <a:rPr lang="de-DE" sz="1600" dirty="0">
                <a:solidFill>
                  <a:srgbClr val="000000"/>
                </a:solidFill>
              </a:rPr>
            </a:br>
            <a:r>
              <a:rPr lang="de-DE" sz="1600" dirty="0">
                <a:solidFill>
                  <a:srgbClr val="000000"/>
                </a:solidFill>
              </a:rPr>
              <a:t>332 Seiten, Broschur, 250 x 210 mm</a:t>
            </a:r>
            <a:br>
              <a:rPr lang="de-DE" sz="1600" dirty="0">
                <a:solidFill>
                  <a:srgbClr val="000000"/>
                </a:solidFill>
              </a:rPr>
            </a:br>
            <a:r>
              <a:rPr lang="de-DE" sz="1600" dirty="0">
                <a:solidFill>
                  <a:srgbClr val="000000"/>
                </a:solidFill>
              </a:rPr>
              <a:t>Erschienen im August 2017</a:t>
            </a:r>
            <a:br>
              <a:rPr lang="de-DE" sz="1600" dirty="0">
                <a:solidFill>
                  <a:srgbClr val="000000"/>
                </a:solidFill>
              </a:rPr>
            </a:br>
            <a:r>
              <a:rPr lang="de-DE" sz="1600" dirty="0">
                <a:solidFill>
                  <a:srgbClr val="000000"/>
                </a:solidFill>
              </a:rPr>
              <a:t>ISBN-13: 978-3-8629-4048-6, Bestell-Nr.: 82048</a:t>
            </a:r>
            <a:br>
              <a:rPr lang="de-DE" sz="1600" dirty="0">
                <a:solidFill>
                  <a:srgbClr val="000000"/>
                </a:solidFill>
              </a:rPr>
            </a:br>
            <a:endParaRPr lang="de-DE" sz="1600" dirty="0"/>
          </a:p>
        </p:txBody>
      </p:sp>
      <p:sp>
        <p:nvSpPr>
          <p:cNvPr id="3" name="Inhaltsplatzhalter 2">
            <a:extLst>
              <a:ext uri="{FF2B5EF4-FFF2-40B4-BE49-F238E27FC236}">
                <a16:creationId xmlns:a16="http://schemas.microsoft.com/office/drawing/2014/main" id="{0322C27C-8C3D-4392-8A63-09B44B12DCC2}"/>
              </a:ext>
            </a:extLst>
          </p:cNvPr>
          <p:cNvSpPr>
            <a:spLocks noGrp="1"/>
          </p:cNvSpPr>
          <p:nvPr>
            <p:ph idx="1"/>
          </p:nvPr>
        </p:nvSpPr>
        <p:spPr>
          <a:xfrm>
            <a:off x="3966818" y="146050"/>
            <a:ext cx="5177182" cy="6991350"/>
          </a:xfrm>
        </p:spPr>
        <p:txBody>
          <a:bodyPr>
            <a:noAutofit/>
          </a:bodyPr>
          <a:lstStyle/>
          <a:p>
            <a:pPr marL="0" indent="0" algn="l">
              <a:buNone/>
            </a:pPr>
            <a:r>
              <a:rPr lang="de-DE" sz="1400" b="0" i="0" dirty="0">
                <a:solidFill>
                  <a:srgbClr val="000000"/>
                </a:solidFill>
                <a:effectLst/>
              </a:rPr>
              <a:t>Kurzzeittherapie ist eine Kunst, wenn sie erreichen soll, dass der Patient anschließend keine weitere Therapie mehr braucht. Sie wird effektiv, wenn strategisch vorgegangen wird – nachdem ein tiefes und recht umfassendes Verständnis des Menschen zu einer stimmigen Fallkonzeption geführt hat. Die Strategie wirksamer Kurzzeittherapie</a:t>
            </a:r>
            <a:br>
              <a:rPr lang="de-DE" sz="1400" b="0" i="0" dirty="0">
                <a:solidFill>
                  <a:srgbClr val="000000"/>
                </a:solidFill>
                <a:effectLst/>
              </a:rPr>
            </a:br>
            <a:r>
              <a:rPr lang="de-DE" sz="1400" b="0" i="0" dirty="0">
                <a:solidFill>
                  <a:srgbClr val="000000"/>
                </a:solidFill>
                <a:effectLst/>
              </a:rPr>
              <a:t>– gründet auf einem tiefen Verständnis des Patienten,</a:t>
            </a:r>
            <a:br>
              <a:rPr lang="de-DE" sz="1400" b="0" i="0" dirty="0">
                <a:solidFill>
                  <a:srgbClr val="000000"/>
                </a:solidFill>
                <a:effectLst/>
              </a:rPr>
            </a:br>
            <a:r>
              <a:rPr lang="de-DE" sz="1400" b="0" i="0" dirty="0">
                <a:solidFill>
                  <a:srgbClr val="000000"/>
                </a:solidFill>
                <a:effectLst/>
              </a:rPr>
              <a:t>– entspringt einem ganzheitlichen integrativen Menschenbild,</a:t>
            </a:r>
            <a:br>
              <a:rPr lang="de-DE" sz="1400" b="0" i="0" dirty="0">
                <a:solidFill>
                  <a:srgbClr val="000000"/>
                </a:solidFill>
                <a:effectLst/>
              </a:rPr>
            </a:br>
            <a:r>
              <a:rPr lang="de-DE" sz="1400" b="0" i="0" dirty="0">
                <a:solidFill>
                  <a:srgbClr val="000000"/>
                </a:solidFill>
                <a:effectLst/>
              </a:rPr>
              <a:t>– konzipiert klar den Therapiefall,</a:t>
            </a:r>
            <a:br>
              <a:rPr lang="de-DE" sz="1400" b="0" i="0" dirty="0">
                <a:solidFill>
                  <a:srgbClr val="000000"/>
                </a:solidFill>
                <a:effectLst/>
              </a:rPr>
            </a:br>
            <a:r>
              <a:rPr lang="de-DE" sz="1400" b="0" i="0" dirty="0">
                <a:solidFill>
                  <a:srgbClr val="000000"/>
                </a:solidFill>
                <a:effectLst/>
              </a:rPr>
              <a:t>– ist in der Anwendung auf den individuellen Menschen bezogen,</a:t>
            </a:r>
            <a:br>
              <a:rPr lang="de-DE" sz="1400" b="0" i="0" dirty="0">
                <a:solidFill>
                  <a:srgbClr val="000000"/>
                </a:solidFill>
                <a:effectLst/>
              </a:rPr>
            </a:br>
            <a:r>
              <a:rPr lang="de-DE" sz="1400" b="0" i="0" dirty="0">
                <a:solidFill>
                  <a:srgbClr val="000000"/>
                </a:solidFill>
                <a:effectLst/>
              </a:rPr>
              <a:t>– geht einerseits empathisch mit dessen emotionalem Erleben mit,</a:t>
            </a:r>
            <a:br>
              <a:rPr lang="de-DE" sz="1400" b="0" i="0" dirty="0">
                <a:solidFill>
                  <a:srgbClr val="000000"/>
                </a:solidFill>
                <a:effectLst/>
              </a:rPr>
            </a:br>
            <a:r>
              <a:rPr lang="de-DE" sz="1400" b="0" i="0" dirty="0">
                <a:solidFill>
                  <a:srgbClr val="000000"/>
                </a:solidFill>
                <a:effectLst/>
              </a:rPr>
              <a:t>– fordert ihn andererseits zu neuen Wagnissen heraus,</a:t>
            </a:r>
            <a:br>
              <a:rPr lang="de-DE" sz="1400" b="0" i="0" dirty="0">
                <a:solidFill>
                  <a:srgbClr val="000000"/>
                </a:solidFill>
                <a:effectLst/>
              </a:rPr>
            </a:br>
            <a:r>
              <a:rPr lang="de-DE" sz="1400" b="0" i="0" dirty="0">
                <a:solidFill>
                  <a:srgbClr val="000000"/>
                </a:solidFill>
                <a:effectLst/>
              </a:rPr>
              <a:t>– die ihm die Erfahrung vermitteln, dass er einer sein darf und kann,</a:t>
            </a:r>
            <a:br>
              <a:rPr lang="de-DE" sz="1400" b="0" i="0" dirty="0">
                <a:solidFill>
                  <a:srgbClr val="000000"/>
                </a:solidFill>
                <a:effectLst/>
              </a:rPr>
            </a:br>
            <a:r>
              <a:rPr lang="de-DE" sz="1400" b="0" i="0" dirty="0">
                <a:solidFill>
                  <a:srgbClr val="000000"/>
                </a:solidFill>
                <a:effectLst/>
              </a:rPr>
              <a:t>– der sein Leben und seine Beziehungen selbstbestimmt auf eine neue Weise angeht,</a:t>
            </a:r>
          </a:p>
          <a:p>
            <a:pPr marL="0" indent="0" algn="l">
              <a:buNone/>
            </a:pPr>
            <a:r>
              <a:rPr lang="de-DE" sz="1400" dirty="0">
                <a:solidFill>
                  <a:srgbClr val="000000"/>
                </a:solidFill>
              </a:rPr>
              <a:t>- lässt verstehen, dass Ihre Symptome eine kreative Schöpfung der Psyche sind, wie Sie ein Mensch wurden, der sich und die anderen durch Symptombildung schützt</a:t>
            </a:r>
            <a:br>
              <a:rPr lang="de-DE" sz="1400" dirty="0">
                <a:solidFill>
                  <a:srgbClr val="000000"/>
                </a:solidFill>
              </a:rPr>
            </a:br>
            <a:r>
              <a:rPr lang="de-DE" sz="1400" dirty="0">
                <a:solidFill>
                  <a:srgbClr val="000000"/>
                </a:solidFill>
              </a:rPr>
              <a:t>- gibt Einblick in das komplexe Zusammenspiel Ihrer Gefühle, Bedürfnisse, Gedanken und Werte</a:t>
            </a:r>
            <a:br>
              <a:rPr lang="de-DE" sz="1400" dirty="0">
                <a:solidFill>
                  <a:srgbClr val="000000"/>
                </a:solidFill>
              </a:rPr>
            </a:br>
            <a:r>
              <a:rPr lang="de-DE" sz="1400" dirty="0">
                <a:solidFill>
                  <a:srgbClr val="000000"/>
                </a:solidFill>
              </a:rPr>
              <a:t>- zeigt, dass Sie durch Ihre zentrale Angst bestimmt werden</a:t>
            </a:r>
            <a:br>
              <a:rPr lang="de-DE" sz="1400" dirty="0">
                <a:solidFill>
                  <a:srgbClr val="000000"/>
                </a:solidFill>
              </a:rPr>
            </a:br>
            <a:r>
              <a:rPr lang="de-DE" sz="1400" dirty="0">
                <a:solidFill>
                  <a:srgbClr val="000000"/>
                </a:solidFill>
              </a:rPr>
              <a:t>- versetzt Sie in die Lage, den Geheim-Code Ihrer Überlebensstrategie zu entziffern</a:t>
            </a:r>
            <a:br>
              <a:rPr lang="de-DE" sz="1400" dirty="0">
                <a:solidFill>
                  <a:srgbClr val="000000"/>
                </a:solidFill>
              </a:rPr>
            </a:br>
            <a:r>
              <a:rPr lang="de-DE" sz="1400" dirty="0">
                <a:solidFill>
                  <a:srgbClr val="000000"/>
                </a:solidFill>
              </a:rPr>
              <a:t>- weist den Weg aus dem Teufelskreis unbefriedigender Beziehungsgestaltung</a:t>
            </a:r>
            <a:br>
              <a:rPr lang="de-DE" sz="1400" dirty="0">
                <a:solidFill>
                  <a:srgbClr val="000000"/>
                </a:solidFill>
              </a:rPr>
            </a:br>
            <a:r>
              <a:rPr lang="de-DE" sz="1400" dirty="0">
                <a:solidFill>
                  <a:srgbClr val="000000"/>
                </a:solidFill>
              </a:rPr>
              <a:t>- öffnet das Auge, um die Chance der Selbst-Entwicklung wahrzunehmen</a:t>
            </a:r>
            <a:br>
              <a:rPr lang="de-DE" sz="1400" dirty="0">
                <a:solidFill>
                  <a:srgbClr val="000000"/>
                </a:solidFill>
              </a:rPr>
            </a:br>
            <a:r>
              <a:rPr lang="de-DE" sz="1400" dirty="0">
                <a:solidFill>
                  <a:srgbClr val="000000"/>
                </a:solidFill>
              </a:rPr>
              <a:t>- eröffnet durch größeren Reichtum an Gefühlen einen Reichtum an Leben</a:t>
            </a:r>
          </a:p>
        </p:txBody>
      </p:sp>
      <p:sp>
        <p:nvSpPr>
          <p:cNvPr id="4" name="Fußzeilenplatzhalter 3">
            <a:extLst>
              <a:ext uri="{FF2B5EF4-FFF2-40B4-BE49-F238E27FC236}">
                <a16:creationId xmlns:a16="http://schemas.microsoft.com/office/drawing/2014/main" id="{8CE0B5F4-E5F3-44B1-926F-0AF0C73D9FD1}"/>
              </a:ext>
            </a:extLst>
          </p:cNvPr>
          <p:cNvSpPr>
            <a:spLocks noGrp="1"/>
          </p:cNvSpPr>
          <p:nvPr>
            <p:ph type="ftr" sz="quarter" idx="11"/>
          </p:nvPr>
        </p:nvSpPr>
        <p:spPr/>
        <p:txBody>
          <a:bodyPr/>
          <a:lstStyle/>
          <a:p>
            <a:r>
              <a:rPr lang="de-DE"/>
              <a:t>Neue Publikationen Serge Sulz 2025-06</a:t>
            </a:r>
          </a:p>
        </p:txBody>
      </p:sp>
      <p:pic>
        <p:nvPicPr>
          <p:cNvPr id="7" name="Grafik 6">
            <a:extLst>
              <a:ext uri="{FF2B5EF4-FFF2-40B4-BE49-F238E27FC236}">
                <a16:creationId xmlns:a16="http://schemas.microsoft.com/office/drawing/2014/main" id="{887579F6-68FD-4B20-B654-F93B0E14AE10}"/>
              </a:ext>
            </a:extLst>
          </p:cNvPr>
          <p:cNvPicPr>
            <a:picLocks noChangeAspect="1"/>
          </p:cNvPicPr>
          <p:nvPr/>
        </p:nvPicPr>
        <p:blipFill>
          <a:blip r:embed="rId2"/>
          <a:stretch>
            <a:fillRect/>
          </a:stretch>
        </p:blipFill>
        <p:spPr>
          <a:xfrm>
            <a:off x="0" y="1905000"/>
            <a:ext cx="3966818" cy="4895850"/>
          </a:xfrm>
          <a:prstGeom prst="rect">
            <a:avLst/>
          </a:prstGeom>
        </p:spPr>
      </p:pic>
    </p:spTree>
    <p:extLst>
      <p:ext uri="{BB962C8B-B14F-4D97-AF65-F5344CB8AC3E}">
        <p14:creationId xmlns:p14="http://schemas.microsoft.com/office/powerpoint/2010/main" val="1839177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1004EA6-7F82-4B5E-AB9E-09D20AAABB48}"/>
              </a:ext>
            </a:extLst>
          </p:cNvPr>
          <p:cNvSpPr>
            <a:spLocks noGrp="1"/>
          </p:cNvSpPr>
          <p:nvPr>
            <p:ph type="title"/>
          </p:nvPr>
        </p:nvSpPr>
        <p:spPr>
          <a:xfrm>
            <a:off x="571500" y="136524"/>
            <a:ext cx="7886700" cy="663574"/>
          </a:xfrm>
        </p:spPr>
        <p:txBody>
          <a:bodyPr>
            <a:normAutofit fontScale="90000"/>
          </a:bodyPr>
          <a:lstStyle/>
          <a:p>
            <a:r>
              <a:rPr lang="de-DE" sz="2800" b="1" dirty="0"/>
              <a:t>Serge Sulz: Als Sisyphus seinen Stein losließ. </a:t>
            </a:r>
            <a:br>
              <a:rPr lang="de-DE" sz="2800" b="1" dirty="0"/>
            </a:br>
            <a:r>
              <a:rPr lang="de-DE" sz="2800" b="1" dirty="0"/>
              <a:t>Oder: Verlieben ist verrückt. Psychosozial-Verlag</a:t>
            </a:r>
          </a:p>
        </p:txBody>
      </p:sp>
      <p:sp>
        <p:nvSpPr>
          <p:cNvPr id="6" name="Inhaltsplatzhalter 5">
            <a:extLst>
              <a:ext uri="{FF2B5EF4-FFF2-40B4-BE49-F238E27FC236}">
                <a16:creationId xmlns:a16="http://schemas.microsoft.com/office/drawing/2014/main" id="{11CA6699-4982-415D-95BC-C7EBE28E17FA}"/>
              </a:ext>
            </a:extLst>
          </p:cNvPr>
          <p:cNvSpPr>
            <a:spLocks noGrp="1"/>
          </p:cNvSpPr>
          <p:nvPr>
            <p:ph sz="half" idx="1"/>
          </p:nvPr>
        </p:nvSpPr>
        <p:spPr>
          <a:xfrm>
            <a:off x="85724" y="800098"/>
            <a:ext cx="4962525" cy="5772152"/>
          </a:xfrm>
        </p:spPr>
        <p:txBody>
          <a:bodyPr>
            <a:noAutofit/>
          </a:bodyPr>
          <a:lstStyle/>
          <a:p>
            <a:pPr marL="0" indent="0">
              <a:lnSpc>
                <a:spcPct val="100000"/>
              </a:lnSpc>
              <a:spcBef>
                <a:spcPts val="0"/>
              </a:spcBef>
              <a:spcAft>
                <a:spcPts val="600"/>
              </a:spcAft>
              <a:buNone/>
            </a:pPr>
            <a:r>
              <a:rPr lang="de-DE" sz="1600" dirty="0"/>
              <a:t>Persönlichkeitsentfaltung ist verknüpft mit Erfolg sowohl im Beruf als auch in privaten Beziehungen. Dieses Buch hilft, individuelle Hindernisse der Entfaltung der Persönlichkeit zu entdecken und so den Weg zu ebnen für eine Persönlichkeit, die sich von unnötigen Ketten befreit und so eigene Kräfte und Begabungen optimal für die selbst gesteckten Lebensziele einsetzen kann: Die Befreiung des emotionalen Sisyphus in uns.</a:t>
            </a:r>
          </a:p>
          <a:p>
            <a:pPr marL="0" indent="0">
              <a:lnSpc>
                <a:spcPct val="100000"/>
              </a:lnSpc>
              <a:spcBef>
                <a:spcPts val="0"/>
              </a:spcBef>
              <a:spcAft>
                <a:spcPts val="600"/>
              </a:spcAft>
              <a:buNone/>
            </a:pPr>
            <a:r>
              <a:rPr lang="de-DE" sz="1600" dirty="0"/>
              <a:t> Befriedigende Beziehungen, die oft genug Glück empfinden lassen, sind das Ergebnis der Wechselwirkung zweier Persönlichkeiten, die gelernt haben, die Balance zwischen Selbst und Beziehung zu wahren, die so eigenständig sind, dass sie es wagen können, sich hinzugeben–intensiv gelebten Begegnungen, die die Antwort darauf geben, ob Verlieben verrückt ist. </a:t>
            </a:r>
          </a:p>
          <a:p>
            <a:pPr marL="0" indent="0">
              <a:lnSpc>
                <a:spcPct val="100000"/>
              </a:lnSpc>
              <a:spcBef>
                <a:spcPts val="0"/>
              </a:spcBef>
              <a:spcAft>
                <a:spcPts val="600"/>
              </a:spcAft>
              <a:buNone/>
            </a:pPr>
            <a:r>
              <a:rPr lang="de-DE" sz="1600" dirty="0"/>
              <a:t>Lebensqualität ist die Summe derjenigen Erfahrungen, die geistigen und emotionalen Gewinn als Ernte heimtragen lassen. Oft genug ist sie wie die Kunst, auf kargem Boden üppige Früchte gedeihen zu lassen. Diese Früchte sind nur zum Teil so äußerlich, dass sie sich mit der Waage wiegen lassen. Oft genug sind sie innerer Reichtum, erfüllende Erlebnisse und tiefe Gefühle – in der Begegnung mit den Menschen und der Welt. </a:t>
            </a:r>
          </a:p>
        </p:txBody>
      </p:sp>
      <p:sp>
        <p:nvSpPr>
          <p:cNvPr id="3" name="Fußzeilenplatzhalter 2">
            <a:extLst>
              <a:ext uri="{FF2B5EF4-FFF2-40B4-BE49-F238E27FC236}">
                <a16:creationId xmlns:a16="http://schemas.microsoft.com/office/drawing/2014/main" id="{7B4DF39B-1DEE-4666-9DCF-275D352227C7}"/>
              </a:ext>
            </a:extLst>
          </p:cNvPr>
          <p:cNvSpPr>
            <a:spLocks noGrp="1"/>
          </p:cNvSpPr>
          <p:nvPr>
            <p:ph type="ftr" sz="quarter" idx="11"/>
          </p:nvPr>
        </p:nvSpPr>
        <p:spPr>
          <a:xfrm>
            <a:off x="171450" y="6480176"/>
            <a:ext cx="5943600" cy="50164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descr="Als Sisyphus seinen Stein losließ. Oder: Verlieben ist verrückt!">
            <a:extLst>
              <a:ext uri="{FF2B5EF4-FFF2-40B4-BE49-F238E27FC236}">
                <a16:creationId xmlns:a16="http://schemas.microsoft.com/office/drawing/2014/main" id="{50D5444F-2434-46A2-8387-BC3F30423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0" y="924193"/>
            <a:ext cx="3924300" cy="555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729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628650" y="136524"/>
            <a:ext cx="7886700" cy="806451"/>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Eric Leibing"/>
              </a:rPr>
              <a:t>Eric Leibing</a:t>
            </a:r>
            <a:r>
              <a:rPr lang="de-DE" sz="1400" b="0" i="0" dirty="0">
                <a:solidFill>
                  <a:srgbClr val="000000"/>
                </a:solidFill>
                <a:effectLst/>
                <a:latin typeface="arial" panose="020B0604020202020204" pitchFamily="34" charset="0"/>
              </a:rPr>
              <a:t>, </a:t>
            </a:r>
            <a:r>
              <a:rPr lang="de-DE" sz="1400" b="0" i="0" u="none" strike="noStrike" dirty="0">
                <a:solidFill>
                  <a:srgbClr val="000000"/>
                </a:solidFill>
                <a:effectLst/>
                <a:latin typeface="arial" panose="020B0604020202020204" pitchFamily="34" charset="0"/>
                <a:hlinkClick r:id="rId3" tooltip="zur Autorenseite von Wolfgang Hiller"/>
              </a:rPr>
              <a:t>Wolfgang Hiller</a:t>
            </a:r>
            <a:r>
              <a:rPr lang="de-DE" sz="1400" b="0" i="0" dirty="0">
                <a:solidFill>
                  <a:srgbClr val="000000"/>
                </a:solidFill>
                <a:effectLst/>
                <a:latin typeface="arial" panose="020B0604020202020204" pitchFamily="34" charset="0"/>
              </a:rPr>
              <a:t>, </a:t>
            </a:r>
            <a:r>
              <a:rPr lang="de-DE" sz="1400" b="0" i="0" u="none" strike="noStrike" dirty="0">
                <a:solidFill>
                  <a:srgbClr val="000000"/>
                </a:solidFill>
                <a:effectLst/>
                <a:latin typeface="arial" panose="020B0604020202020204" pitchFamily="34" charset="0"/>
                <a:hlinkClick r:id="rId4" tooltip="zur Autorenseite von Serge K.D. Sulz"/>
              </a:rPr>
              <a:t>Serge K.D. Sulz</a:t>
            </a:r>
            <a:r>
              <a:rPr lang="de-DE" sz="1400" b="0" i="0" dirty="0">
                <a:solidFill>
                  <a:srgbClr val="000000"/>
                </a:solidFill>
                <a:effectLst/>
                <a:latin typeface="arial" panose="020B0604020202020204" pitchFamily="34" charset="0"/>
              </a:rPr>
              <a:t>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Lehrbuch der Psychotherapie / Bd. 3: Verhaltenstherapie</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2. </a:t>
            </a:r>
            <a:r>
              <a:rPr lang="de-DE" sz="1400" b="1" i="0" dirty="0" err="1">
                <a:solidFill>
                  <a:srgbClr val="000000"/>
                </a:solidFill>
                <a:effectLst/>
                <a:latin typeface="arial" panose="020B0604020202020204" pitchFamily="34" charset="0"/>
              </a:rPr>
              <a:t>überarb</a:t>
            </a:r>
            <a:r>
              <a:rPr lang="de-DE" sz="1400" b="1" i="0" dirty="0">
                <a:solidFill>
                  <a:srgbClr val="000000"/>
                </a:solidFill>
                <a:effectLst/>
                <a:latin typeface="arial" panose="020B0604020202020204" pitchFamily="34" charset="0"/>
              </a:rPr>
              <a:t>. und </a:t>
            </a:r>
            <a:r>
              <a:rPr lang="de-DE" sz="1400" b="1" i="0" dirty="0" err="1">
                <a:solidFill>
                  <a:srgbClr val="000000"/>
                </a:solidFill>
                <a:effectLst/>
                <a:latin typeface="arial" panose="020B0604020202020204" pitchFamily="34" charset="0"/>
              </a:rPr>
              <a:t>erw</a:t>
            </a:r>
            <a:r>
              <a:rPr lang="de-DE" sz="1400" b="1" i="0" dirty="0">
                <a:solidFill>
                  <a:srgbClr val="000000"/>
                </a:solidFill>
                <a:effectLst/>
                <a:latin typeface="arial" panose="020B0604020202020204" pitchFamily="34" charset="0"/>
              </a:rPr>
              <a:t>. Neuauflage</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648200" y="855663"/>
            <a:ext cx="4343400" cy="5500688"/>
          </a:xfrm>
        </p:spPr>
        <p:txBody>
          <a:bodyPr>
            <a:normAutofit fontScale="92500" lnSpcReduction="10000"/>
          </a:bodyPr>
          <a:lstStyle/>
          <a:p>
            <a:pPr marL="0" indent="0" algn="l">
              <a:buNone/>
            </a:pPr>
            <a:r>
              <a:rPr lang="de-DE" sz="1200" b="0" i="0" dirty="0">
                <a:solidFill>
                  <a:srgbClr val="000000"/>
                </a:solidFill>
                <a:effectLst/>
                <a:latin typeface="arial" panose="020B0604020202020204" pitchFamily="34" charset="0"/>
              </a:rPr>
              <a:t>Buchreihe: Lehrbuch der Psychotherapie - CIP - Medien</a:t>
            </a:r>
          </a:p>
          <a:p>
            <a:pPr marL="0" indent="0" algn="l">
              <a:buNone/>
            </a:pPr>
            <a:r>
              <a:rPr lang="de-DE" sz="1200" b="0" i="0" dirty="0">
                <a:solidFill>
                  <a:srgbClr val="000000"/>
                </a:solidFill>
                <a:effectLst/>
                <a:latin typeface="arial" panose="020B0604020202020204" pitchFamily="34" charset="0"/>
              </a:rPr>
              <a:t>Verlag: Psychosozial-Verlag</a:t>
            </a:r>
          </a:p>
          <a:p>
            <a:pPr marL="0" indent="0" algn="l">
              <a:buNone/>
            </a:pPr>
            <a:r>
              <a:rPr lang="de-DE" sz="1200" b="0" i="0" dirty="0">
                <a:solidFill>
                  <a:srgbClr val="000000"/>
                </a:solidFill>
                <a:effectLst/>
                <a:latin typeface="arial" panose="020B0604020202020204" pitchFamily="34" charset="0"/>
              </a:rPr>
              <a:t>550 Seiten, Gebunden, 210 x 297 mm</a:t>
            </a:r>
          </a:p>
          <a:p>
            <a:pPr marL="0" indent="0" algn="l">
              <a:buNone/>
            </a:pPr>
            <a:r>
              <a:rPr lang="de-DE" sz="1200" b="0" i="0" dirty="0">
                <a:solidFill>
                  <a:srgbClr val="000000"/>
                </a:solidFill>
                <a:effectLst/>
                <a:latin typeface="arial" panose="020B0604020202020204" pitchFamily="34" charset="0"/>
              </a:rPr>
              <a:t>Erschienen im August 2019</a:t>
            </a:r>
          </a:p>
          <a:p>
            <a:pPr marL="0" indent="0" algn="l">
              <a:buNone/>
            </a:pPr>
            <a:r>
              <a:rPr lang="de-DE" sz="1200" b="0" i="0" dirty="0">
                <a:solidFill>
                  <a:srgbClr val="000000"/>
                </a:solidFill>
                <a:effectLst/>
                <a:latin typeface="arial" panose="020B0604020202020204" pitchFamily="34" charset="0"/>
              </a:rPr>
              <a:t>ISBN-13: 978-3-8629-4071-4, Bestell-Nr.: 82071</a:t>
            </a:r>
          </a:p>
          <a:p>
            <a:pPr marL="0" indent="0" algn="l">
              <a:buNone/>
            </a:pPr>
            <a:r>
              <a:rPr lang="de-DE" sz="1200" b="0" i="0" dirty="0">
                <a:solidFill>
                  <a:srgbClr val="000000"/>
                </a:solidFill>
                <a:effectLst/>
                <a:latin typeface="arial" panose="020B0604020202020204" pitchFamily="34" charset="0"/>
              </a:rPr>
              <a:t>Das fünfbändige Lehrbuch bietet einen vollständigen Überblick über Grundlagen und Vertiefungen der Psychotherapie. Es orientiert sich am Psychotherapeutengesetz und der verbindlichen Ausbildungs- und Prüfungsverordnung, bildet die Psychotherapie im Rahmen des Studiums der Klinischen Psychologie und Psychotherapie an der Universität umfassend ab und eignet sich auch für die Weiterbildung von ÄrztInnen. Die AutorInnen sind wissenschaftliche ExpertInnen, </a:t>
            </a:r>
            <a:r>
              <a:rPr lang="de-DE" sz="1200" b="0" i="0" dirty="0" err="1">
                <a:solidFill>
                  <a:srgbClr val="000000"/>
                </a:solidFill>
                <a:effectLst/>
                <a:latin typeface="arial" panose="020B0604020202020204" pitchFamily="34" charset="0"/>
              </a:rPr>
              <a:t>UniversitätsprofessorInnen</a:t>
            </a:r>
            <a:r>
              <a:rPr lang="de-DE" sz="1200" b="0" i="0" dirty="0">
                <a:solidFill>
                  <a:srgbClr val="000000"/>
                </a:solidFill>
                <a:effectLst/>
                <a:latin typeface="arial" panose="020B0604020202020204" pitchFamily="34" charset="0"/>
              </a:rPr>
              <a:t> und psychotherapeutische SupervisorInnen mit großer Erfahrung in der Behandlung von PatientInnen und der praxisnahen Lehre. Neben einer guten Strukturierung – auch anhand von Merksätzen – und der wissenschaftlichen Grundlegung wurde insbesondere auf die Umsetzbarkeit in die klinische Praxis geachtet. Hierzu gibt es neben Fallbeispielen auch Antworten zu häufigen Fragen von Studierenden und </a:t>
            </a:r>
            <a:r>
              <a:rPr lang="de-DE" sz="1200" b="0" i="0" dirty="0" err="1">
                <a:solidFill>
                  <a:srgbClr val="000000"/>
                </a:solidFill>
                <a:effectLst/>
                <a:latin typeface="arial" panose="020B0604020202020204" pitchFamily="34" charset="0"/>
              </a:rPr>
              <a:t>AusbildungsteilnehmerInnen</a:t>
            </a:r>
            <a:r>
              <a:rPr lang="de-DE" sz="1200" b="0" i="0" dirty="0">
                <a:solidFill>
                  <a:srgbClr val="000000"/>
                </a:solidFill>
                <a:effectLst/>
                <a:latin typeface="arial" panose="020B0604020202020204" pitchFamily="34" charset="0"/>
              </a:rPr>
              <a:t> sowie Beispiele möglicher Prüfungsfragen. Das Lehrbuch ist damit neben der Vorbereitung auf die staatliche Prüfung und das Universitätsexamen auch zum schnellen Nachschlagen bei der Therapieplanung ideal.</a:t>
            </a:r>
            <a:br>
              <a:rPr lang="de-DE" sz="1200" b="0" i="0" dirty="0">
                <a:solidFill>
                  <a:srgbClr val="000000"/>
                </a:solidFill>
                <a:effectLst/>
                <a:latin typeface="arial" panose="020B0604020202020204" pitchFamily="34" charset="0"/>
              </a:rPr>
            </a:br>
            <a:br>
              <a:rPr lang="de-DE" sz="1200" b="0" i="0" dirty="0">
                <a:solidFill>
                  <a:srgbClr val="000000"/>
                </a:solidFill>
                <a:effectLst/>
                <a:latin typeface="arial" panose="020B0604020202020204" pitchFamily="34" charset="0"/>
              </a:rPr>
            </a:br>
            <a:r>
              <a:rPr lang="de-DE" sz="1200" b="0" i="0" dirty="0">
                <a:solidFill>
                  <a:srgbClr val="000000"/>
                </a:solidFill>
                <a:effectLst/>
                <a:latin typeface="arial" panose="020B0604020202020204" pitchFamily="34" charset="0"/>
              </a:rPr>
              <a:t>Band 3 </a:t>
            </a:r>
            <a:r>
              <a:rPr lang="de-DE" sz="1200" b="0" i="1" dirty="0">
                <a:solidFill>
                  <a:srgbClr val="000000"/>
                </a:solidFill>
                <a:effectLst/>
                <a:latin typeface="arial" panose="020B0604020202020204" pitchFamily="34" charset="0"/>
              </a:rPr>
              <a:t>Verhaltenstherapie</a:t>
            </a:r>
            <a:r>
              <a:rPr lang="de-DE" sz="1200" b="0" i="0" dirty="0">
                <a:solidFill>
                  <a:srgbClr val="000000"/>
                </a:solidFill>
                <a:effectLst/>
                <a:latin typeface="arial" panose="020B0604020202020204" pitchFamily="34" charset="0"/>
              </a:rPr>
              <a:t> war die erste praxisorientierte Darstellung der Verhaltenstherapie, wie sie im Rahmen der vertieften Ausbildung an den Ausbildungsinstituten vermittelt wird. Die Neuauflage beinhaltet den aktuellen Stand der Psychotherapieforschung, zeigt den State </a:t>
            </a:r>
            <a:r>
              <a:rPr lang="de-DE" sz="1200" b="0" i="0" dirty="0" err="1">
                <a:solidFill>
                  <a:srgbClr val="000000"/>
                </a:solidFill>
                <a:effectLst/>
                <a:latin typeface="arial" panose="020B0604020202020204" pitchFamily="34" charset="0"/>
              </a:rPr>
              <a:t>of</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the</a:t>
            </a:r>
            <a:r>
              <a:rPr lang="de-DE" sz="1200" b="0" i="0" dirty="0">
                <a:solidFill>
                  <a:srgbClr val="000000"/>
                </a:solidFill>
                <a:effectLst/>
                <a:latin typeface="arial" panose="020B0604020202020204" pitchFamily="34" charset="0"/>
              </a:rPr>
              <a:t> Art kognitiv-behavioraler Therapie und ist somit auch ein Lehrbuch für das Universitätsstudium der Psychotherapie.</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p>
        </p:txBody>
      </p:sp>
      <p:pic>
        <p:nvPicPr>
          <p:cNvPr id="6" name="Grafik 5">
            <a:extLst>
              <a:ext uri="{FF2B5EF4-FFF2-40B4-BE49-F238E27FC236}">
                <a16:creationId xmlns:a16="http://schemas.microsoft.com/office/drawing/2014/main" id="{121D96B5-A7B1-476F-B6F9-9843F3EF3D24}"/>
              </a:ext>
            </a:extLst>
          </p:cNvPr>
          <p:cNvPicPr>
            <a:picLocks noChangeAspect="1"/>
          </p:cNvPicPr>
          <p:nvPr/>
        </p:nvPicPr>
        <p:blipFill>
          <a:blip r:embed="rId5"/>
          <a:stretch>
            <a:fillRect/>
          </a:stretch>
        </p:blipFill>
        <p:spPr>
          <a:xfrm>
            <a:off x="152401" y="855663"/>
            <a:ext cx="4303190" cy="5875336"/>
          </a:xfrm>
          <a:prstGeom prst="rect">
            <a:avLst/>
          </a:prstGeom>
        </p:spPr>
      </p:pic>
    </p:spTree>
    <p:extLst>
      <p:ext uri="{BB962C8B-B14F-4D97-AF65-F5344CB8AC3E}">
        <p14:creationId xmlns:p14="http://schemas.microsoft.com/office/powerpoint/2010/main" val="4101061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2820F-D08A-4EAE-9DF2-CC9D6EBBD013}"/>
              </a:ext>
            </a:extLst>
          </p:cNvPr>
          <p:cNvSpPr>
            <a:spLocks noGrp="1"/>
          </p:cNvSpPr>
          <p:nvPr>
            <p:ph type="title"/>
          </p:nvPr>
        </p:nvSpPr>
        <p:spPr>
          <a:xfrm>
            <a:off x="4866182" y="137443"/>
            <a:ext cx="4266954" cy="388912"/>
          </a:xfrm>
          <a:solidFill>
            <a:srgbClr val="FFC000"/>
          </a:solidFill>
        </p:spPr>
        <p:txBody>
          <a:bodyPr>
            <a:noAutofit/>
          </a:bodyPr>
          <a:lstStyle/>
          <a:p>
            <a:r>
              <a:rPr lang="de-DE" sz="1600" b="1" dirty="0"/>
              <a:t>Sulz Verhaltensdiagnostik und Fallkonzeption</a:t>
            </a:r>
          </a:p>
        </p:txBody>
      </p:sp>
      <p:sp>
        <p:nvSpPr>
          <p:cNvPr id="3" name="Inhaltsplatzhalter 2">
            <a:extLst>
              <a:ext uri="{FF2B5EF4-FFF2-40B4-BE49-F238E27FC236}">
                <a16:creationId xmlns:a16="http://schemas.microsoft.com/office/drawing/2014/main" id="{56258ED0-BB34-4C9A-8C8E-41C762F22B2E}"/>
              </a:ext>
            </a:extLst>
          </p:cNvPr>
          <p:cNvSpPr>
            <a:spLocks noGrp="1"/>
          </p:cNvSpPr>
          <p:nvPr>
            <p:ph idx="1"/>
          </p:nvPr>
        </p:nvSpPr>
        <p:spPr>
          <a:xfrm>
            <a:off x="4866183" y="526356"/>
            <a:ext cx="4051785" cy="6162120"/>
          </a:xfrm>
        </p:spPr>
        <p:txBody>
          <a:bodyPr>
            <a:normAutofit fontScale="92500" lnSpcReduction="10000"/>
          </a:bodyPr>
          <a:lstStyle/>
          <a:p>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Es geht um ein Praxis- Handbuch,</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das</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bei</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den</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ersten</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Schritten</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einer</a:t>
            </a:r>
            <a:r>
              <a:rPr lang="de-DE" sz="1800" b="0" spc="-8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Therapie</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behilflich</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sein</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soll. Es soll einerseits die Qualität der Verhaltensdiagnostik und Verhaltensanalyse steigern und andererseits durch eine kluge Systematik Zeit sparen helfen. Dazu werden viele Fallvignetten und ganze Fallbeispiele angeführt, so dass reichlich Anschauungsmaterial verfügbar</a:t>
            </a:r>
            <a:r>
              <a:rPr lang="de-DE" sz="1800" b="0" spc="25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ist. Damit</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wendet</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es</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sich</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an Therapeuten</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und</a:t>
            </a:r>
            <a:r>
              <a:rPr lang="de-DE" sz="1800" b="0" spc="-8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Therapeutinnen</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spc="-1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sowohl</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in</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der</a:t>
            </a:r>
            <a:r>
              <a:rPr lang="de-DE" sz="1800" b="0" spc="-2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ambulanten</a:t>
            </a:r>
            <a:r>
              <a:rPr lang="de-DE" sz="1800" b="0" spc="-2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Praxis</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und</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in</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der</a:t>
            </a:r>
            <a:r>
              <a:rPr lang="de-DE" sz="1800" b="0" spc="-25"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Klinik</a:t>
            </a:r>
            <a:r>
              <a:rPr lang="de-DE" sz="1800" spc="-25" dirty="0">
                <a:solidFill>
                  <a:srgbClr val="231F20"/>
                </a:solidFill>
                <a:latin typeface="Calibri" panose="020F0502020204030204" pitchFamily="34" charset="0"/>
                <a:ea typeface="Calibri" panose="020F0502020204030204" pitchFamily="34" charset="0"/>
                <a:cs typeface="Times New Roman" panose="02020603050405020304" pitchFamily="18" charset="0"/>
              </a:rPr>
              <a:t>. Ziel ist eine Fallkonzeption, die den Menschen in all den Facetten erfasst, die für ein tiefes Verständnis und eine wirksame Therapie notwendig sind.</a:t>
            </a:r>
            <a:endPar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endParaRPr>
          </a:p>
          <a:p>
            <a:r>
              <a:rPr lang="de-DE" sz="1800" b="0" dirty="0">
                <a:solidFill>
                  <a:srgbClr val="231F20"/>
                </a:solidFill>
                <a:effectLst/>
                <a:latin typeface="Calibri" panose="020F0502020204030204" pitchFamily="34" charset="0"/>
                <a:ea typeface="Calibri" panose="020F0502020204030204" pitchFamily="34" charset="0"/>
                <a:cs typeface="Times New Roman" panose="02020603050405020304" pitchFamily="18" charset="0"/>
              </a:rPr>
              <a:t>Immer wieder wird auf das Verhaltensdiagnostiksystem VDS rekurriert, das eine umfassende Sammlung verhaltensanalytischer Fragebogen, Interviewleitfäden, Ratingskalen und Checklisten ist und die praktische Hilfestellung bei der für die Verhaltensdiagnose erforderlichen Datenerhebung geben sollen. </a:t>
            </a:r>
            <a:endParaRPr lang="de-DE" dirty="0"/>
          </a:p>
        </p:txBody>
      </p:sp>
      <p:sp>
        <p:nvSpPr>
          <p:cNvPr id="4" name="Fußzeilenplatzhalter 3">
            <a:extLst>
              <a:ext uri="{FF2B5EF4-FFF2-40B4-BE49-F238E27FC236}">
                <a16:creationId xmlns:a16="http://schemas.microsoft.com/office/drawing/2014/main" id="{ED802398-9157-4C9E-B7F6-5E6D13698787}"/>
              </a:ext>
            </a:extLst>
          </p:cNvPr>
          <p:cNvSpPr>
            <a:spLocks noGrp="1"/>
          </p:cNvSpPr>
          <p:nvPr>
            <p:ph type="ftr" sz="quarter" idx="11"/>
          </p:nvPr>
        </p:nvSpPr>
        <p:spPr>
          <a:xfrm rot="16200000">
            <a:off x="6664200" y="2955604"/>
            <a:ext cx="461502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B253D3EE-0DC5-43E9-8F56-886EEFADB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4" y="-7788"/>
            <a:ext cx="4855320" cy="686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301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253D3EE-0DC5-43E9-8F56-886EEFADB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5320" cy="6865787"/>
          </a:xfrm>
          <a:prstGeom prst="rect">
            <a:avLst/>
          </a:prstGeom>
          <a:noFill/>
          <a:extLst>
            <a:ext uri="{909E8E84-426E-40DD-AFC4-6F175D3DCCD1}">
              <a14:hiddenFill xmlns:a14="http://schemas.microsoft.com/office/drawing/2010/main">
                <a:solidFill>
                  <a:srgbClr val="FFFFFF"/>
                </a:solidFill>
              </a14:hiddenFill>
            </a:ext>
          </a:extLst>
        </p:spPr>
      </p:pic>
      <p:sp>
        <p:nvSpPr>
          <p:cNvPr id="4" name="Fußzeilenplatzhalter 3">
            <a:extLst>
              <a:ext uri="{FF2B5EF4-FFF2-40B4-BE49-F238E27FC236}">
                <a16:creationId xmlns:a16="http://schemas.microsoft.com/office/drawing/2014/main" id="{ED802398-9157-4C9E-B7F6-5E6D13698787}"/>
              </a:ext>
            </a:extLst>
          </p:cNvPr>
          <p:cNvSpPr>
            <a:spLocks noGrp="1"/>
          </p:cNvSpPr>
          <p:nvPr>
            <p:ph type="ftr" sz="quarter" idx="11"/>
          </p:nvPr>
        </p:nvSpPr>
        <p:spPr>
          <a:xfrm rot="16200000">
            <a:off x="6664200" y="2955604"/>
            <a:ext cx="461502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427DF8E0-888D-BC4D-8B3E-5A799E5286BA}"/>
              </a:ext>
            </a:extLst>
          </p:cNvPr>
          <p:cNvPicPr>
            <a:picLocks noChangeAspect="1"/>
          </p:cNvPicPr>
          <p:nvPr/>
        </p:nvPicPr>
        <p:blipFill>
          <a:blip r:embed="rId3"/>
          <a:stretch>
            <a:fillRect/>
          </a:stretch>
        </p:blipFill>
        <p:spPr>
          <a:xfrm>
            <a:off x="3848462" y="206679"/>
            <a:ext cx="5577214" cy="6269277"/>
          </a:xfrm>
          <a:prstGeom prst="rect">
            <a:avLst/>
          </a:prstGeom>
        </p:spPr>
      </p:pic>
      <p:sp>
        <p:nvSpPr>
          <p:cNvPr id="11" name="Titel 1">
            <a:extLst>
              <a:ext uri="{FF2B5EF4-FFF2-40B4-BE49-F238E27FC236}">
                <a16:creationId xmlns:a16="http://schemas.microsoft.com/office/drawing/2014/main" id="{A723ABC7-BA14-8049-9B37-E148315E980D}"/>
              </a:ext>
            </a:extLst>
          </p:cNvPr>
          <p:cNvSpPr txBox="1">
            <a:spLocks/>
          </p:cNvSpPr>
          <p:nvPr/>
        </p:nvSpPr>
        <p:spPr>
          <a:xfrm>
            <a:off x="3848462" y="0"/>
            <a:ext cx="5577213" cy="450035"/>
          </a:xfrm>
          <a:prstGeom prst="rect">
            <a:avLst/>
          </a:prstGeom>
          <a:solidFill>
            <a:srgbClr val="FFC000"/>
          </a:solidFill>
        </p:spPr>
        <p:txBody>
          <a:bodyPr vert="horz" lIns="91440" tIns="45720" rIns="91440" bIns="45720" rtlCol="0" anchor="ctr">
            <a:noAutofit/>
          </a:bodyPr>
          <a:lstStyle>
            <a:lvl1pPr algn="l" defTabSz="914361"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61" rtl="0" eaLnBrk="1" fontAlgn="auto" latinLnBrk="0" hangingPunct="1">
              <a:lnSpc>
                <a:spcPct val="90000"/>
              </a:lnSpc>
              <a:spcBef>
                <a:spcPct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Light" panose="020F0302020204030204"/>
                <a:ea typeface="+mj-ea"/>
                <a:cs typeface="+mj-cs"/>
              </a:rPr>
              <a:t>VDS-Report Software</a:t>
            </a:r>
          </a:p>
        </p:txBody>
      </p:sp>
      <p:sp>
        <p:nvSpPr>
          <p:cNvPr id="14" name="Titel 1">
            <a:extLst>
              <a:ext uri="{FF2B5EF4-FFF2-40B4-BE49-F238E27FC236}">
                <a16:creationId xmlns:a16="http://schemas.microsoft.com/office/drawing/2014/main" id="{28382348-8E02-6248-A2AF-74E1D568AFEB}"/>
              </a:ext>
            </a:extLst>
          </p:cNvPr>
          <p:cNvSpPr txBox="1">
            <a:spLocks/>
          </p:cNvSpPr>
          <p:nvPr/>
        </p:nvSpPr>
        <p:spPr>
          <a:xfrm>
            <a:off x="3848463" y="6415400"/>
            <a:ext cx="5577212" cy="450035"/>
          </a:xfrm>
          <a:prstGeom prst="rect">
            <a:avLst/>
          </a:prstGeom>
          <a:solidFill>
            <a:srgbClr val="FFC000"/>
          </a:solidFill>
        </p:spPr>
        <p:txBody>
          <a:bodyPr vert="horz" lIns="91440" tIns="45720" rIns="91440" bIns="45720" rtlCol="0" anchor="ctr">
            <a:noAutofit/>
          </a:bodyPr>
          <a:lstStyle>
            <a:lvl1pPr algn="l" defTabSz="914361"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361" rtl="0" eaLnBrk="1" fontAlgn="auto" latinLnBrk="0" hangingPunct="1">
              <a:lnSpc>
                <a:spcPct val="90000"/>
              </a:lnSpc>
              <a:spcBef>
                <a:spcPct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Light" panose="020F0302020204030204"/>
                <a:ea typeface="+mj-ea"/>
                <a:cs typeface="+mj-cs"/>
              </a:rPr>
              <a:t>VDS-Report Software</a:t>
            </a:r>
          </a:p>
        </p:txBody>
      </p:sp>
      <p:sp>
        <p:nvSpPr>
          <p:cNvPr id="15" name="Titel 1">
            <a:extLst>
              <a:ext uri="{FF2B5EF4-FFF2-40B4-BE49-F238E27FC236}">
                <a16:creationId xmlns:a16="http://schemas.microsoft.com/office/drawing/2014/main" id="{F14D1072-4DB5-8748-893D-EBCE7588FE6B}"/>
              </a:ext>
            </a:extLst>
          </p:cNvPr>
          <p:cNvSpPr txBox="1">
            <a:spLocks/>
          </p:cNvSpPr>
          <p:nvPr/>
        </p:nvSpPr>
        <p:spPr>
          <a:xfrm>
            <a:off x="1" y="1"/>
            <a:ext cx="3848462" cy="6858000"/>
          </a:xfrm>
          <a:prstGeom prst="rect">
            <a:avLst/>
          </a:prstGeom>
          <a:solidFill>
            <a:srgbClr val="FFC000"/>
          </a:solidFill>
        </p:spPr>
        <p:txBody>
          <a:bodyPr vert="horz" lIns="91440" tIns="45720" rIns="91440" bIns="45720" rtlCol="0" anchor="ctr">
            <a:noAutofit/>
          </a:bodyPr>
          <a:lstStyle>
            <a:lvl1pPr algn="l" defTabSz="914361"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61" rtl="0" eaLnBrk="1" fontAlgn="auto" latinLnBrk="0" hangingPunct="1">
              <a:lnSpc>
                <a:spcPct val="90000"/>
              </a:lnSpc>
              <a:spcBef>
                <a:spcPct val="0"/>
              </a:spcBef>
              <a:spcAft>
                <a:spcPts val="0"/>
              </a:spcAft>
              <a:buClrTx/>
              <a:buSzTx/>
              <a:buFontTx/>
              <a:buNone/>
              <a:tabLst/>
              <a:defRPr/>
            </a:pPr>
            <a:r>
              <a:rPr kumimoji="0" lang="de-DE" sz="3200" b="1" i="0" u="sng" strike="noStrike" kern="1200" cap="none" spc="0" normalizeH="0" baseline="0" noProof="0" dirty="0">
                <a:ln>
                  <a:noFill/>
                </a:ln>
                <a:solidFill>
                  <a:prstClr val="black"/>
                </a:solidFill>
                <a:effectLst/>
                <a:uLnTx/>
                <a:uFillTx/>
                <a:latin typeface="Calibri Light" panose="020F0302020204030204"/>
                <a:ea typeface="+mj-ea"/>
                <a:cs typeface="+mj-cs"/>
              </a:rPr>
              <a:t>VDS-Report</a:t>
            </a:r>
            <a:r>
              <a:rPr kumimoji="0" lang="de-DE" sz="3200" b="0" i="0" u="none" strike="noStrike" kern="1200" cap="none" spc="0" normalizeH="0" baseline="0" noProof="0" dirty="0">
                <a:ln>
                  <a:noFill/>
                </a:ln>
                <a:solidFill>
                  <a:prstClr val="black"/>
                </a:solidFill>
                <a:effectLst/>
                <a:uLnTx/>
                <a:uFillTx/>
                <a:latin typeface="Calibri Light" panose="020F0302020204030204"/>
                <a:ea typeface="+mj-ea"/>
                <a:cs typeface="+mj-cs"/>
              </a:rPr>
              <a:t> ist eine kostengünstige Software zum zeitsparenden Schreiben des Berichts an den Gutachter. </a:t>
            </a:r>
          </a:p>
          <a:p>
            <a:pPr marL="0" marR="0" lvl="0" indent="0" algn="ctr" defTabSz="914361" rtl="0" eaLnBrk="1" fontAlgn="auto" latinLnBrk="0" hangingPunct="1">
              <a:lnSpc>
                <a:spcPct val="90000"/>
              </a:lnSpc>
              <a:spcBef>
                <a:spcPct val="0"/>
              </a:spcBef>
              <a:spcAft>
                <a:spcPts val="0"/>
              </a:spcAft>
              <a:buClrTx/>
              <a:buSzTx/>
              <a:buFontTx/>
              <a:buNone/>
              <a:tabLst/>
              <a:defRPr/>
            </a:pPr>
            <a:endParaRPr kumimoji="0" lang="de-DE"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361" rtl="0" eaLnBrk="1" fontAlgn="auto" latinLnBrk="0" hangingPunct="1">
              <a:lnSpc>
                <a:spcPct val="90000"/>
              </a:lnSpc>
              <a:spcBef>
                <a:spcPct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Light" panose="020F0302020204030204"/>
                <a:ea typeface="+mj-ea"/>
                <a:cs typeface="+mj-cs"/>
              </a:rPr>
              <a:t>In weniger als einer Stunde schreiben Sie einen qualifizierten Antrag. </a:t>
            </a:r>
          </a:p>
        </p:txBody>
      </p:sp>
      <p:sp>
        <p:nvSpPr>
          <p:cNvPr id="8" name="Fußzeilenplatzhalter 3">
            <a:extLst>
              <a:ext uri="{FF2B5EF4-FFF2-40B4-BE49-F238E27FC236}">
                <a16:creationId xmlns:a16="http://schemas.microsoft.com/office/drawing/2014/main" id="{C9A5C257-986D-416B-AEC4-DB3BB21CBF3D}"/>
              </a:ext>
            </a:extLst>
          </p:cNvPr>
          <p:cNvSpPr txBox="1">
            <a:spLocks/>
          </p:cNvSpPr>
          <p:nvPr/>
        </p:nvSpPr>
        <p:spPr>
          <a:xfrm>
            <a:off x="0" y="6568355"/>
            <a:ext cx="3810000" cy="26020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b="1">
                <a:solidFill>
                  <a:schemeClr val="tx1"/>
                </a:solidFill>
              </a:rPr>
              <a:t>Neue Publikationen Serge Sulz 2021-03-07</a:t>
            </a:r>
            <a:endParaRPr lang="de-DE" b="1" dirty="0">
              <a:solidFill>
                <a:schemeClr val="tx1"/>
              </a:solidFill>
            </a:endParaRPr>
          </a:p>
        </p:txBody>
      </p:sp>
    </p:spTree>
    <p:extLst>
      <p:ext uri="{BB962C8B-B14F-4D97-AF65-F5344CB8AC3E}">
        <p14:creationId xmlns:p14="http://schemas.microsoft.com/office/powerpoint/2010/main" val="2216880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628650" y="365126"/>
            <a:ext cx="2965450" cy="5349874"/>
          </a:xfrm>
        </p:spPr>
        <p:txBody>
          <a:bodyPr>
            <a:noAutofit/>
          </a:bodyPr>
          <a:lstStyle/>
          <a:p>
            <a:r>
              <a:rPr lang="de-DE" sz="2800" dirty="0"/>
              <a:t>Sulz / Antoni / </a:t>
            </a:r>
            <a:r>
              <a:rPr lang="de-DE" sz="2800" dirty="0" err="1"/>
              <a:t>Hagleitner</a:t>
            </a:r>
            <a:r>
              <a:rPr lang="de-DE" sz="2800" dirty="0"/>
              <a:t>: Psychotherapie der Alkoholabhängigkeit</a:t>
            </a:r>
            <a:r>
              <a:rPr lang="de-DE" sz="2800" dirty="0">
                <a:sym typeface="Wingdings" pitchFamily="2" charset="2"/>
              </a:rPr>
              <a:t>. Stuttgart: Kohlhammer-Verlag</a:t>
            </a:r>
            <a:endParaRPr lang="de-DE" sz="2800" dirty="0"/>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p>
        </p:txBody>
      </p:sp>
      <p:pic>
        <p:nvPicPr>
          <p:cNvPr id="13316" name="Picture 4" descr="main product photo">
            <a:extLst>
              <a:ext uri="{FF2B5EF4-FFF2-40B4-BE49-F238E27FC236}">
                <a16:creationId xmlns:a16="http://schemas.microsoft.com/office/drawing/2014/main" id="{0CFE4F24-BB5E-A141-865A-3268C8413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400" y="136524"/>
            <a:ext cx="4165602" cy="625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433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628650" y="365126"/>
            <a:ext cx="2965450" cy="5349874"/>
          </a:xfrm>
        </p:spPr>
        <p:txBody>
          <a:bodyPr>
            <a:noAutofit/>
          </a:bodyPr>
          <a:lstStyle/>
          <a:p>
            <a:r>
              <a:rPr lang="de-DE" sz="2800" dirty="0"/>
              <a:t>Serge Sulz</a:t>
            </a:r>
            <a:r>
              <a:rPr lang="de-DE" sz="2800" dirty="0">
                <a:sym typeface="Wingdings" pitchFamily="2" charset="2"/>
              </a:rPr>
              <a:t> &amp; Ute </a:t>
            </a:r>
            <a:r>
              <a:rPr lang="de-DE" sz="2800" dirty="0" err="1">
                <a:sym typeface="Wingdings" pitchFamily="2" charset="2"/>
              </a:rPr>
              <a:t>Gräff</a:t>
            </a:r>
            <a:r>
              <a:rPr lang="de-DE" sz="2800" dirty="0">
                <a:sym typeface="Wingdings" pitchFamily="2" charset="2"/>
              </a:rPr>
              <a:t>-Rudolph: Supervision in der Verhaltenstherapie. Stuttgart: Kohlhammer-Verlag</a:t>
            </a:r>
            <a:endParaRPr lang="de-DE" sz="2800" dirty="0"/>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p>
        </p:txBody>
      </p:sp>
      <p:pic>
        <p:nvPicPr>
          <p:cNvPr id="13314" name="Picture 2" descr="main product photo">
            <a:extLst>
              <a:ext uri="{FF2B5EF4-FFF2-40B4-BE49-F238E27FC236}">
                <a16:creationId xmlns:a16="http://schemas.microsoft.com/office/drawing/2014/main" id="{20B63D99-7CC0-064C-9BDD-B3964A00E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0" y="136523"/>
            <a:ext cx="4222750" cy="6341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743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852740-8CEC-7629-DADF-00D3AAB90219}"/>
              </a:ext>
            </a:extLst>
          </p:cNvPr>
          <p:cNvSpPr>
            <a:spLocks noGrp="1"/>
          </p:cNvSpPr>
          <p:nvPr>
            <p:ph type="ctrTitle"/>
          </p:nvPr>
        </p:nvSpPr>
        <p:spPr>
          <a:xfrm>
            <a:off x="5220072" y="6093296"/>
            <a:ext cx="3584643" cy="648073"/>
          </a:xfrm>
          <a:solidFill>
            <a:schemeClr val="accent3">
              <a:lumMod val="50000"/>
            </a:schemeClr>
          </a:solidFill>
        </p:spPr>
        <p:txBody>
          <a:bodyPr>
            <a:normAutofit/>
          </a:bodyPr>
          <a:lstStyle/>
          <a:p>
            <a:r>
              <a:rPr lang="de-DE" sz="1600" b="1" dirty="0">
                <a:solidFill>
                  <a:schemeClr val="bg1"/>
                </a:solidFill>
                <a:effectLst/>
                <a:latin typeface="Calibri" panose="020F0502020204030204" pitchFamily="34" charset="0"/>
                <a:ea typeface="MS Mincho" panose="02020609040205080304" pitchFamily="49" charset="-128"/>
                <a:cs typeface="Calibri" panose="020F0502020204030204" pitchFamily="34" charset="0"/>
              </a:rPr>
              <a:t>Bewegende Momente und Schritte in der Psychotherapie </a:t>
            </a:r>
            <a:endParaRPr lang="de-DE" sz="1800" dirty="0">
              <a:solidFill>
                <a:schemeClr val="bg1"/>
              </a:solidFill>
            </a:endParaRPr>
          </a:p>
        </p:txBody>
      </p:sp>
      <p:sp>
        <p:nvSpPr>
          <p:cNvPr id="7" name="Inhaltsplatzhalter 2">
            <a:extLst>
              <a:ext uri="{FF2B5EF4-FFF2-40B4-BE49-F238E27FC236}">
                <a16:creationId xmlns:a16="http://schemas.microsoft.com/office/drawing/2014/main" id="{09579C3B-222D-D252-C80C-7107A8F1469E}"/>
              </a:ext>
            </a:extLst>
          </p:cNvPr>
          <p:cNvSpPr txBox="1">
            <a:spLocks/>
          </p:cNvSpPr>
          <p:nvPr/>
        </p:nvSpPr>
        <p:spPr>
          <a:xfrm>
            <a:off x="5107035" y="515569"/>
            <a:ext cx="3959157" cy="6001864"/>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Dieses Handbuch für die täglichen Therapien in Praxis oder Klinik</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erscheint im Frühjahr 2023.</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Es ist ein Leitfaden für die praktische Durchführung der Mentalisierungsfördernden Verhaltenstherapie MVT, die durch metakognitives Training und Emotion Tracking zu Bindungssicherheit, gelingender Emotionsregulation, Selbstwirksamkeit und Empathie führt.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Im A4-Format ist es ideal für das Kopieren von Arbeitsblättern für den Patienten.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Alle 7 Module werden detailliert im konkreten Handeln der TherapeutIn beschrieben: Bindung, Überlebensregel, Achtsamkeit, Emotion Tracking, Mentalisierung, Entwicklung metakognitiven Denkens, Entwicklung von Empathie</a:t>
            </a:r>
          </a:p>
        </p:txBody>
      </p:sp>
      <p:pic>
        <p:nvPicPr>
          <p:cNvPr id="12" name="Grafik 11">
            <a:extLst>
              <a:ext uri="{FF2B5EF4-FFF2-40B4-BE49-F238E27FC236}">
                <a16:creationId xmlns:a16="http://schemas.microsoft.com/office/drawing/2014/main" id="{C84CE0A9-66DA-7048-8962-B164C7DDE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4694738" cy="6858000"/>
          </a:xfrm>
          <a:prstGeom prst="rect">
            <a:avLst/>
          </a:prstGeom>
        </p:spPr>
      </p:pic>
      <p:sp>
        <p:nvSpPr>
          <p:cNvPr id="3" name="Fußzeilenplatzhalter 2">
            <a:extLst>
              <a:ext uri="{FF2B5EF4-FFF2-40B4-BE49-F238E27FC236}">
                <a16:creationId xmlns:a16="http://schemas.microsoft.com/office/drawing/2014/main" id="{A51DF23D-0264-A31A-6831-CA734A79F070}"/>
              </a:ext>
            </a:extLst>
          </p:cNvPr>
          <p:cNvSpPr>
            <a:spLocks noGrp="1"/>
          </p:cNvSpPr>
          <p:nvPr>
            <p:ph type="ftr" sz="quarter" idx="11"/>
          </p:nvPr>
        </p:nvSpPr>
        <p:spPr/>
        <p:txBody>
          <a:bodyPr/>
          <a:lstStyle/>
          <a:p>
            <a:r>
              <a:rPr lang="de-DE"/>
              <a:t>Neue Publikationen Serge Sulz 2025-06</a:t>
            </a:r>
            <a:endParaRPr lang="de-DE" dirty="0"/>
          </a:p>
        </p:txBody>
      </p:sp>
    </p:spTree>
    <p:extLst>
      <p:ext uri="{BB962C8B-B14F-4D97-AF65-F5344CB8AC3E}">
        <p14:creationId xmlns:p14="http://schemas.microsoft.com/office/powerpoint/2010/main" val="64169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628650" y="136524"/>
            <a:ext cx="7886700" cy="806451"/>
          </a:xfrm>
        </p:spPr>
        <p:txBody>
          <a:bodyPr>
            <a:noAutofit/>
          </a:bodyPr>
          <a:lstStyle/>
          <a:p>
            <a:pPr algn="l"/>
            <a:r>
              <a:rPr lang="de-DE" sz="1400" b="0" i="0" dirty="0">
                <a:solidFill>
                  <a:srgbClr val="000000"/>
                </a:solidFill>
                <a:effectLst/>
                <a:latin typeface="arial" panose="020B0604020202020204" pitchFamily="34" charset="0"/>
              </a:rPr>
              <a:t>Serge K. D. Sulz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Selbsterfahrung - qualifizierte und empirisch evaluierte Konzepte</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 2019, 24 (2)</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648200" y="855663"/>
            <a:ext cx="4343400" cy="5500688"/>
          </a:xfrm>
        </p:spPr>
        <p:txBody>
          <a:bodyPr>
            <a:normAutofit fontScale="55000" lnSpcReduction="20000"/>
          </a:bodyPr>
          <a:lstStyle/>
          <a:p>
            <a:pPr marL="0" indent="0" algn="l">
              <a:buNone/>
            </a:pPr>
            <a:r>
              <a:rPr lang="de-DE" b="0" i="0" dirty="0">
                <a:solidFill>
                  <a:srgbClr val="000000"/>
                </a:solidFill>
                <a:effectLst/>
                <a:latin typeface="arial" panose="020B0604020202020204" pitchFamily="34" charset="0"/>
              </a:rPr>
              <a:t>Zeitschrift: Psychotherapie (ISSN: 2364-1517)</a:t>
            </a:r>
          </a:p>
          <a:p>
            <a:pPr marL="0" indent="0" algn="l">
              <a:buNone/>
            </a:pPr>
            <a:r>
              <a:rPr lang="de-DE" b="0" i="0" dirty="0">
                <a:solidFill>
                  <a:srgbClr val="000000"/>
                </a:solidFill>
                <a:effectLst/>
                <a:latin typeface="arial" panose="020B0604020202020204" pitchFamily="34" charset="0"/>
              </a:rPr>
              <a:t>Verlag: Psychosozial-Verlag</a:t>
            </a:r>
          </a:p>
          <a:p>
            <a:pPr marL="0" indent="0" algn="l">
              <a:buNone/>
            </a:pPr>
            <a:r>
              <a:rPr lang="de-DE" b="0" i="0" dirty="0">
                <a:solidFill>
                  <a:srgbClr val="000000"/>
                </a:solidFill>
                <a:effectLst/>
                <a:latin typeface="arial" panose="020B0604020202020204" pitchFamily="34" charset="0"/>
              </a:rPr>
              <a:t>Erschienen im November 2019</a:t>
            </a:r>
          </a:p>
          <a:p>
            <a:pPr marL="0" indent="0" algn="l">
              <a:buNone/>
            </a:pPr>
            <a:r>
              <a:rPr lang="de-DE" b="0" i="0" dirty="0">
                <a:solidFill>
                  <a:srgbClr val="000000"/>
                </a:solidFill>
                <a:effectLst/>
                <a:latin typeface="arial" panose="020B0604020202020204" pitchFamily="34" charset="0"/>
              </a:rPr>
              <a:t>ISBN-13: 978-3-8629-4073-8, Bestell-Nr.: 82073</a:t>
            </a:r>
          </a:p>
          <a:p>
            <a:pPr marL="0" indent="0" algn="l">
              <a:buNone/>
            </a:pPr>
            <a:r>
              <a:rPr lang="de-DE" b="0" i="0" dirty="0">
                <a:solidFill>
                  <a:srgbClr val="000000"/>
                </a:solidFill>
                <a:effectLst/>
                <a:latin typeface="arial" panose="020B0604020202020204" pitchFamily="34" charset="0"/>
              </a:rPr>
              <a:t>In diesem Band geht es um einen Grenzbereich: WissenschaftlerInnen sagen, Selbsterfahrung konnte ihre Wirksamkeit noch nicht belegen, sollte deshalb auch nicht zur Anwendung kommen. PsychotherapeutInnen sagen, ohne Selbsterfahrung darf Psychotherapie nicht zur Anwendung kommen. Die Beiträge dieses Bands sollen helfen, in dieser Diskussion einen Schritt weiter zu kommen.</a:t>
            </a:r>
            <a:br>
              <a:rPr lang="de-DE" b="0" i="0" dirty="0">
                <a:solidFill>
                  <a:srgbClr val="000000"/>
                </a:solidFill>
                <a:effectLst/>
                <a:latin typeface="arial" panose="020B0604020202020204" pitchFamily="34" charset="0"/>
              </a:rPr>
            </a:br>
            <a:br>
              <a:rPr lang="de-DE" b="0" i="0" dirty="0">
                <a:solidFill>
                  <a:srgbClr val="000000"/>
                </a:solidFill>
                <a:effectLst/>
                <a:latin typeface="arial" panose="020B0604020202020204" pitchFamily="34" charset="0"/>
              </a:rPr>
            </a:br>
            <a:r>
              <a:rPr lang="de-DE" b="0" i="0" dirty="0">
                <a:solidFill>
                  <a:srgbClr val="000000"/>
                </a:solidFill>
                <a:effectLst/>
                <a:latin typeface="arial" panose="020B0604020202020204" pitchFamily="34" charset="0"/>
              </a:rPr>
              <a:t>Die Zeitschrift </a:t>
            </a:r>
            <a:r>
              <a:rPr lang="de-DE" b="0" i="1" dirty="0">
                <a:solidFill>
                  <a:srgbClr val="000000"/>
                </a:solidFill>
                <a:effectLst/>
                <a:latin typeface="arial" panose="020B0604020202020204" pitchFamily="34" charset="0"/>
              </a:rPr>
              <a:t>Psychotherapie</a:t>
            </a:r>
            <a:r>
              <a:rPr lang="de-DE" b="0" i="0" dirty="0">
                <a:solidFill>
                  <a:srgbClr val="000000"/>
                </a:solidFill>
                <a:effectLst/>
                <a:latin typeface="arial" panose="020B0604020202020204" pitchFamily="34" charset="0"/>
              </a:rPr>
              <a:t> fördert den Austausch verschiedener Therapieschulen sowie die Weiterentwicklung der Psychotherapie, indem sie einen Dialog zwischen PsychotherapeutInnen und Therapieforschenden herstellt. So werden praxisrelevante Themen für TherapeutInnen aller psychotherapeutischen Orientierungen mit dem neusten Stand der Forschung in Verbindung gebracht und aktuell aufbereitet.</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p>
        </p:txBody>
      </p:sp>
      <p:pic>
        <p:nvPicPr>
          <p:cNvPr id="7" name="Grafik 6">
            <a:extLst>
              <a:ext uri="{FF2B5EF4-FFF2-40B4-BE49-F238E27FC236}">
                <a16:creationId xmlns:a16="http://schemas.microsoft.com/office/drawing/2014/main" id="{A5A2092F-2772-40EA-A9DE-7F5D6FB1734F}"/>
              </a:ext>
            </a:extLst>
          </p:cNvPr>
          <p:cNvPicPr>
            <a:picLocks noChangeAspect="1"/>
          </p:cNvPicPr>
          <p:nvPr/>
        </p:nvPicPr>
        <p:blipFill>
          <a:blip r:embed="rId2"/>
          <a:stretch>
            <a:fillRect/>
          </a:stretch>
        </p:blipFill>
        <p:spPr>
          <a:xfrm>
            <a:off x="152400" y="855663"/>
            <a:ext cx="3905305" cy="5791200"/>
          </a:xfrm>
          <a:prstGeom prst="rect">
            <a:avLst/>
          </a:prstGeom>
        </p:spPr>
      </p:pic>
    </p:spTree>
    <p:extLst>
      <p:ext uri="{BB962C8B-B14F-4D97-AF65-F5344CB8AC3E}">
        <p14:creationId xmlns:p14="http://schemas.microsoft.com/office/powerpoint/2010/main" val="2300674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619125" y="136525"/>
            <a:ext cx="7896225" cy="719138"/>
          </a:xfrm>
        </p:spPr>
        <p:txBody>
          <a:bodyPr>
            <a:noAutofit/>
          </a:bodyPr>
          <a:lstStyle/>
          <a:p>
            <a:pPr algn="l"/>
            <a:r>
              <a:rPr lang="de-DE" sz="1400" b="0" i="0" dirty="0">
                <a:solidFill>
                  <a:srgbClr val="000000"/>
                </a:solidFill>
                <a:effectLst/>
                <a:latin typeface="arial" panose="020B0604020202020204" pitchFamily="34" charset="0"/>
              </a:rPr>
              <a:t>Serge K. D. Sulz, Miriam Sichort-Hebing, </a:t>
            </a:r>
            <a:r>
              <a:rPr lang="de-DE" sz="1400" b="0" i="0" u="none" strike="noStrike" dirty="0">
                <a:solidFill>
                  <a:srgbClr val="000000"/>
                </a:solidFill>
                <a:effectLst/>
                <a:latin typeface="arial" panose="020B0604020202020204" pitchFamily="34" charset="0"/>
                <a:hlinkClick r:id="rId2" tooltip="zur Autorenseite von Alfred Walter"/>
              </a:rPr>
              <a:t>Alfred Walter</a:t>
            </a:r>
            <a:r>
              <a:rPr lang="de-DE" sz="1400" b="0" i="0" dirty="0">
                <a:solidFill>
                  <a:srgbClr val="000000"/>
                </a:solidFill>
                <a:effectLst/>
                <a:latin typeface="arial" panose="020B0604020202020204" pitchFamily="34" charset="0"/>
              </a:rPr>
              <a:t>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Gruppen-Psychotherapien - höchst wirksam, ganz einfach und sehr beliebt</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 2019, 24 (1)</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686300" y="496094"/>
            <a:ext cx="4343400" cy="6076156"/>
          </a:xfrm>
        </p:spPr>
        <p:txBody>
          <a:bodyPr>
            <a:noAutofit/>
          </a:bodyPr>
          <a:lstStyle/>
          <a:p>
            <a:pPr marL="0" indent="0" algn="l">
              <a:buNone/>
            </a:pPr>
            <a:r>
              <a:rPr lang="de-DE" sz="1100" b="0" i="0" dirty="0">
                <a:solidFill>
                  <a:srgbClr val="000000"/>
                </a:solidFill>
                <a:effectLst/>
                <a:latin typeface="arial" panose="020B0604020202020204" pitchFamily="34" charset="0"/>
              </a:rPr>
              <a:t>Zeitschrift: Psychotherapie (ISSN: 2364-1517)</a:t>
            </a:r>
          </a:p>
          <a:p>
            <a:pPr marL="0" indent="0" algn="l">
              <a:buNone/>
            </a:pPr>
            <a:r>
              <a:rPr lang="de-DE" sz="1100" b="0" i="0" dirty="0">
                <a:solidFill>
                  <a:srgbClr val="000000"/>
                </a:solidFill>
                <a:effectLst/>
                <a:latin typeface="arial" panose="020B0604020202020204" pitchFamily="34" charset="0"/>
              </a:rPr>
              <a:t>Verlag: Psychosozial-Verlag</a:t>
            </a:r>
          </a:p>
          <a:p>
            <a:pPr marL="0" indent="0" algn="l">
              <a:buNone/>
            </a:pPr>
            <a:r>
              <a:rPr lang="de-DE" sz="1100" b="0" i="0" dirty="0">
                <a:solidFill>
                  <a:srgbClr val="000000"/>
                </a:solidFill>
                <a:effectLst/>
                <a:latin typeface="arial" panose="020B0604020202020204" pitchFamily="34" charset="0"/>
              </a:rPr>
              <a:t>272 Seiten, Broschur, 170 x 240 mm</a:t>
            </a:r>
          </a:p>
          <a:p>
            <a:pPr marL="0" indent="0" algn="l">
              <a:buNone/>
            </a:pPr>
            <a:r>
              <a:rPr lang="de-DE" sz="1100" b="0" i="0" dirty="0">
                <a:solidFill>
                  <a:srgbClr val="000000"/>
                </a:solidFill>
                <a:effectLst/>
                <a:latin typeface="arial" panose="020B0604020202020204" pitchFamily="34" charset="0"/>
              </a:rPr>
              <a:t>Erschienen im Januar 2019</a:t>
            </a:r>
          </a:p>
          <a:p>
            <a:pPr marL="0" indent="0" algn="l">
              <a:buNone/>
            </a:pPr>
            <a:r>
              <a:rPr lang="de-DE" sz="1100" b="0" i="0" dirty="0">
                <a:solidFill>
                  <a:srgbClr val="000000"/>
                </a:solidFill>
                <a:effectLst/>
                <a:latin typeface="arial" panose="020B0604020202020204" pitchFamily="34" charset="0"/>
              </a:rPr>
              <a:t>ISBN-13: 978-3-8629-4068-4, Bestell-Nr.: 82068</a:t>
            </a:r>
          </a:p>
          <a:p>
            <a:pPr marL="0" indent="0" algn="l">
              <a:buNone/>
            </a:pPr>
            <a:r>
              <a:rPr lang="de-DE" sz="1100" b="0" i="0" dirty="0">
                <a:solidFill>
                  <a:srgbClr val="000000"/>
                </a:solidFill>
                <a:effectLst/>
                <a:latin typeface="arial" panose="020B0604020202020204" pitchFamily="34" charset="0"/>
              </a:rPr>
              <a:t>Der Bericht an den Gutachter für eine tiefenpsychologisch fundierte Gruppenpsychotherapie, Peter Wollschläger Notwendige Basiskompetenzen des Gruppenpsychotherapeuten, Serge K. D. Sulz Strategische Gruppentherapie – eine </a:t>
            </a:r>
            <a:r>
              <a:rPr lang="de-DE" sz="1100" b="0" i="0" dirty="0" err="1">
                <a:solidFill>
                  <a:srgbClr val="000000"/>
                </a:solidFill>
                <a:effectLst/>
                <a:latin typeface="arial" panose="020B0604020202020204" pitchFamily="34" charset="0"/>
              </a:rPr>
              <a:t>mentalisierungsfördernde</a:t>
            </a:r>
            <a:r>
              <a:rPr lang="de-DE" sz="1100" b="0" i="0" dirty="0">
                <a:solidFill>
                  <a:srgbClr val="000000"/>
                </a:solidFill>
                <a:effectLst/>
                <a:latin typeface="arial" panose="020B0604020202020204" pitchFamily="34" charset="0"/>
              </a:rPr>
              <a:t> Gruppen-Verhaltenstherapie, Ute Gräff-Rudolph, Serge K. D. Sulz Gruppentherapie. Ja oder Nein. Eine Fallgeschichte zur Psychodynamischen Gruppentherapie, Peter Wollschläger Die Anwendung der Strategischen </a:t>
            </a:r>
            <a:r>
              <a:rPr lang="de-DE" sz="1100" b="0" i="0" dirty="0" err="1">
                <a:solidFill>
                  <a:srgbClr val="000000"/>
                </a:solidFill>
                <a:effectLst/>
                <a:latin typeface="arial" panose="020B0604020202020204" pitchFamily="34" charset="0"/>
              </a:rPr>
              <a:t>Jugendlichentherapie</a:t>
            </a:r>
            <a:r>
              <a:rPr lang="de-DE" sz="1100" b="0" i="0" dirty="0">
                <a:solidFill>
                  <a:srgbClr val="000000"/>
                </a:solidFill>
                <a:effectLst/>
                <a:latin typeface="arial" panose="020B0604020202020204" pitchFamily="34" charset="0"/>
              </a:rPr>
              <a:t> (SJT) im Gruppensetting, Annette Richter-Benedikt Psychiatrische Kurz-Psychotherapie von depressiven Störungen in kombinierter Gruppen- und Einzeltherapie – ein Behandlungskonzept für Versorgungskliniken, Christian Algermissen, Nina Rösser Die Arbeit mit der Überlebensregel in der Gruppentherapie depressiver PatientInnen, Iris Liwowsky </a:t>
            </a:r>
            <a:r>
              <a:rPr lang="de-DE" sz="1100" b="0" i="0" dirty="0" err="1">
                <a:solidFill>
                  <a:srgbClr val="000000"/>
                </a:solidFill>
                <a:effectLst/>
                <a:latin typeface="arial" panose="020B0604020202020204" pitchFamily="34" charset="0"/>
              </a:rPr>
              <a:t>Embodimenttechniken</a:t>
            </a:r>
            <a:r>
              <a:rPr lang="de-DE" sz="1100" b="0" i="0" dirty="0">
                <a:solidFill>
                  <a:srgbClr val="000000"/>
                </a:solidFill>
                <a:effectLst/>
                <a:latin typeface="arial" panose="020B0604020202020204" pitchFamily="34" charset="0"/>
              </a:rPr>
              <a:t> in der Gruppentherapie: Vom IQ zum </a:t>
            </a:r>
            <a:r>
              <a:rPr lang="de-DE" sz="1100" b="0" i="0" dirty="0" err="1">
                <a:solidFill>
                  <a:srgbClr val="000000"/>
                </a:solidFill>
                <a:effectLst/>
                <a:latin typeface="arial" panose="020B0604020202020204" pitchFamily="34" charset="0"/>
              </a:rPr>
              <a:t>WeQ</a:t>
            </a:r>
            <a:r>
              <a:rPr lang="de-DE" sz="1100" b="0" i="0" dirty="0">
                <a:solidFill>
                  <a:srgbClr val="000000"/>
                </a:solidFill>
                <a:effectLst/>
                <a:latin typeface="arial" panose="020B0604020202020204" pitchFamily="34" charset="0"/>
              </a:rPr>
              <a:t>, Gernot Hauke, Evelyn Beverly Jahn Basisvariablen moderner Selbstsicherheitstrainings Arbeit an Selbstwert, sozialer Kompetenz und sozialer Angst am Beispiel des </a:t>
            </a:r>
            <a:r>
              <a:rPr lang="de-DE" sz="1100" b="0" i="0" dirty="0" err="1">
                <a:solidFill>
                  <a:srgbClr val="000000"/>
                </a:solidFill>
                <a:effectLst/>
                <a:latin typeface="arial" panose="020B0604020202020204" pitchFamily="34" charset="0"/>
              </a:rPr>
              <a:t>Assertiveness</a:t>
            </a:r>
            <a:r>
              <a:rPr lang="de-DE" sz="1100" b="0" i="0" dirty="0">
                <a:solidFill>
                  <a:srgbClr val="000000"/>
                </a:solidFill>
                <a:effectLst/>
                <a:latin typeface="arial" panose="020B0604020202020204" pitchFamily="34" charset="0"/>
              </a:rPr>
              <a:t> Training </a:t>
            </a:r>
            <a:r>
              <a:rPr lang="de-DE" sz="1100" b="0" i="0" dirty="0" err="1">
                <a:solidFill>
                  <a:srgbClr val="000000"/>
                </a:solidFill>
                <a:effectLst/>
                <a:latin typeface="arial" panose="020B0604020202020204" pitchFamily="34" charset="0"/>
              </a:rPr>
              <a:t>Program</a:t>
            </a:r>
            <a:r>
              <a:rPr lang="de-DE" sz="1100" b="0" i="0" dirty="0">
                <a:solidFill>
                  <a:srgbClr val="000000"/>
                </a:solidFill>
                <a:effectLst/>
                <a:latin typeface="arial" panose="020B0604020202020204" pitchFamily="34" charset="0"/>
              </a:rPr>
              <a:t> (ATP) mit ergänzender Schematherapie, Cirsten E. Ullrich, Wolfgang Beth Psychodynamische Gruppenarbeit mit Kindern, deren Eltern getrennt oder geschieden sind, Alfred Walter Wie wirksam ist die ambulante integrative Gruppenkurzzeittherapie – mehr als Symptomreduktion? Kurt Wedlich, Pia-Marie Comanns Stabilisierungstraining in der Gruppe für jugendliche Flüchtlinge mit Traumafolgestörungen: praxistauglich, effizient und wirksam, Marco Walg, Gerhard </a:t>
            </a:r>
            <a:r>
              <a:rPr lang="de-DE" sz="1100" b="0" i="0" dirty="0" err="1">
                <a:solidFill>
                  <a:srgbClr val="000000"/>
                </a:solidFill>
                <a:effectLst/>
                <a:latin typeface="arial" panose="020B0604020202020204" pitchFamily="34" charset="0"/>
              </a:rPr>
              <a:t>Hapfelmeier</a:t>
            </a:r>
            <a:r>
              <a:rPr lang="de-DE" sz="1100" b="0" i="0" dirty="0">
                <a:solidFill>
                  <a:srgbClr val="000000"/>
                </a:solidFill>
                <a:effectLst/>
                <a:latin typeface="arial" panose="020B0604020202020204" pitchFamily="34" charset="0"/>
              </a:rPr>
              <a:t> Motivationale Faktoren in der Gruppenpsychotherapie am Beispiel Angst: So wichtig wie das Interventionsprogramm selbst, Edgar Geissner, Petra </a:t>
            </a:r>
            <a:r>
              <a:rPr lang="de-DE" sz="1100" b="0" i="0" dirty="0" err="1">
                <a:solidFill>
                  <a:srgbClr val="000000"/>
                </a:solidFill>
                <a:effectLst/>
                <a:latin typeface="arial" panose="020B0604020202020204" pitchFamily="34" charset="0"/>
              </a:rPr>
              <a:t>Ivert</a:t>
            </a:r>
            <a:r>
              <a:rPr lang="de-DE" sz="1100" b="0" i="0" dirty="0">
                <a:solidFill>
                  <a:srgbClr val="000000"/>
                </a:solidFill>
                <a:effectLst/>
                <a:latin typeface="arial" panose="020B0604020202020204" pitchFamily="34" charset="0"/>
              </a:rPr>
              <a:t> Buchrezension: Peters, Meinolf: Das Trauma von Flucht und Vertreibung – Psychotherapie älterer Menschen und der nachfolgenden Generationen, Barbara Rabaioli-Fischer</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902267" y="6492875"/>
            <a:ext cx="30861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Grafik 6">
            <a:extLst>
              <a:ext uri="{FF2B5EF4-FFF2-40B4-BE49-F238E27FC236}">
                <a16:creationId xmlns:a16="http://schemas.microsoft.com/office/drawing/2014/main" id="{A8BE4B31-94B2-4808-8A5C-F181417E7D67}"/>
              </a:ext>
            </a:extLst>
          </p:cNvPr>
          <p:cNvPicPr>
            <a:picLocks noChangeAspect="1"/>
          </p:cNvPicPr>
          <p:nvPr/>
        </p:nvPicPr>
        <p:blipFill>
          <a:blip r:embed="rId3"/>
          <a:stretch>
            <a:fillRect/>
          </a:stretch>
        </p:blipFill>
        <p:spPr>
          <a:xfrm>
            <a:off x="432933" y="773907"/>
            <a:ext cx="4024768" cy="5664200"/>
          </a:xfrm>
          <a:prstGeom prst="rect">
            <a:avLst/>
          </a:prstGeom>
        </p:spPr>
      </p:pic>
    </p:spTree>
    <p:extLst>
      <p:ext uri="{BB962C8B-B14F-4D97-AF65-F5344CB8AC3E}">
        <p14:creationId xmlns:p14="http://schemas.microsoft.com/office/powerpoint/2010/main" val="3410654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E85BB-0397-4108-811C-0C3B7A6F41AB}"/>
              </a:ext>
            </a:extLst>
          </p:cNvPr>
          <p:cNvSpPr>
            <a:spLocks noGrp="1"/>
          </p:cNvSpPr>
          <p:nvPr>
            <p:ph type="title"/>
          </p:nvPr>
        </p:nvSpPr>
        <p:spPr>
          <a:xfrm>
            <a:off x="285750" y="187326"/>
            <a:ext cx="7886700" cy="187324"/>
          </a:xfrm>
        </p:spPr>
        <p:txBody>
          <a:bodyPr>
            <a:normAutofit fontScale="90000"/>
          </a:bodyPr>
          <a:lstStyle/>
          <a:p>
            <a:r>
              <a:rPr lang="de-DE" sz="2400" dirty="0"/>
              <a:t>Sulz, Walter, Sedlacek Schadet die Kinderkrippe meinem Kind?</a:t>
            </a:r>
          </a:p>
        </p:txBody>
      </p:sp>
      <p:sp>
        <p:nvSpPr>
          <p:cNvPr id="3" name="Inhaltsplatzhalter 2">
            <a:extLst>
              <a:ext uri="{FF2B5EF4-FFF2-40B4-BE49-F238E27FC236}">
                <a16:creationId xmlns:a16="http://schemas.microsoft.com/office/drawing/2014/main" id="{0322C27C-8C3D-4392-8A63-09B44B12DCC2}"/>
              </a:ext>
            </a:extLst>
          </p:cNvPr>
          <p:cNvSpPr>
            <a:spLocks noGrp="1"/>
          </p:cNvSpPr>
          <p:nvPr>
            <p:ph idx="1"/>
          </p:nvPr>
        </p:nvSpPr>
        <p:spPr>
          <a:xfrm>
            <a:off x="4352925" y="701675"/>
            <a:ext cx="4791075" cy="5654676"/>
          </a:xfrm>
        </p:spPr>
        <p:txBody>
          <a:bodyPr>
            <a:noAutofit/>
          </a:bodyPr>
          <a:lstStyle/>
          <a:p>
            <a:pPr marL="0" indent="0">
              <a:lnSpc>
                <a:spcPct val="150000"/>
              </a:lnSpc>
              <a:spcBef>
                <a:spcPts val="0"/>
              </a:spcBef>
              <a:buNone/>
            </a:pPr>
            <a:r>
              <a:rPr lang="de-DE"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Buchreihe: CIP - Medien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0"/>
              </a:spcBef>
              <a:buNone/>
            </a:pPr>
            <a:r>
              <a:rPr lang="de-DE"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Verlag: Psychosozial-Verlag</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0"/>
              </a:spcBef>
              <a:buNone/>
            </a:pPr>
            <a:r>
              <a:rPr lang="de-DE"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368 Seiten, Broschur, 170 x 240 mm</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0"/>
              </a:spcBef>
              <a:buNone/>
            </a:pPr>
            <a:r>
              <a:rPr lang="de-DE"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Erschienen im Juli 2018</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0"/>
              </a:spcBef>
              <a:buNone/>
            </a:pPr>
            <a:r>
              <a:rPr lang="de-DE"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ISBN-13: 978-3-8629-4063-9, Bestell-Nr.: 82063</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800"/>
              </a:spcAft>
              <a:buNone/>
            </a:pPr>
            <a:r>
              <a:rPr lang="de-DE"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Müssen Frauen wegen ihrem Kind auf Karriere und Einkommen verzichten? Können Arbeitgeber flexible Arbeitszeiten einrichten? Schützt das Grundgesetz auch Kinder? Was brauchen Kinder im ersten Lebensjahr, was im zweiten und im dritten Lebensjahr? Kann Emanzipation so stattfinden, dass die Frau dafür nicht auf ihr Muttersein verzichten muss? Ist der Mensch für die Wirtschaft da oder die Wirtschaft für den Menschen? In diesem Buch gehen 20 Autorinnen und Autoren diesen Fragen nach. In diesem Buch finden Verant­wort­liche Antworten und Orientierung. Und an diesem Buch muss eine Regierung sich messen lassen – ob sie nur oberflächlich Wählerstimmen einfangen und heuchlerisch von der Vereinbarkeit von Beruf und Familie reden will oder ob sie ihrer Verantwortung gerecht wird.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800"/>
              </a:spcAft>
              <a:buNone/>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de-DE" sz="1200" dirty="0"/>
          </a:p>
        </p:txBody>
      </p:sp>
      <p:sp>
        <p:nvSpPr>
          <p:cNvPr id="4" name="Fußzeilenplatzhalter 3">
            <a:extLst>
              <a:ext uri="{FF2B5EF4-FFF2-40B4-BE49-F238E27FC236}">
                <a16:creationId xmlns:a16="http://schemas.microsoft.com/office/drawing/2014/main" id="{8CE0B5F4-E5F3-44B1-926F-0AF0C73D9FD1}"/>
              </a:ext>
            </a:extLst>
          </p:cNvPr>
          <p:cNvSpPr>
            <a:spLocks noGrp="1"/>
          </p:cNvSpPr>
          <p:nvPr>
            <p:ph type="ftr" sz="quarter" idx="11"/>
          </p:nvPr>
        </p:nvSpPr>
        <p:spPr/>
        <p:txBody>
          <a:bodyPr/>
          <a:lstStyle/>
          <a:p>
            <a:r>
              <a:rPr lang="de-DE"/>
              <a:t>Neue Publikationen Serge Sulz 2025-06</a:t>
            </a:r>
          </a:p>
        </p:txBody>
      </p:sp>
      <p:pic>
        <p:nvPicPr>
          <p:cNvPr id="7" name="Grafik 6">
            <a:extLst>
              <a:ext uri="{FF2B5EF4-FFF2-40B4-BE49-F238E27FC236}">
                <a16:creationId xmlns:a16="http://schemas.microsoft.com/office/drawing/2014/main" id="{9EEE5B43-31E5-48AD-9047-78078B949C60}"/>
              </a:ext>
            </a:extLst>
          </p:cNvPr>
          <p:cNvPicPr>
            <a:picLocks noChangeAspect="1"/>
          </p:cNvPicPr>
          <p:nvPr/>
        </p:nvPicPr>
        <p:blipFill>
          <a:blip r:embed="rId2"/>
          <a:stretch>
            <a:fillRect/>
          </a:stretch>
        </p:blipFill>
        <p:spPr>
          <a:xfrm>
            <a:off x="114300" y="466725"/>
            <a:ext cx="4207967" cy="5902326"/>
          </a:xfrm>
          <a:prstGeom prst="rect">
            <a:avLst/>
          </a:prstGeom>
        </p:spPr>
      </p:pic>
    </p:spTree>
    <p:extLst>
      <p:ext uri="{BB962C8B-B14F-4D97-AF65-F5344CB8AC3E}">
        <p14:creationId xmlns:p14="http://schemas.microsoft.com/office/powerpoint/2010/main" val="707532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E85BB-0397-4108-811C-0C3B7A6F41AB}"/>
              </a:ext>
            </a:extLst>
          </p:cNvPr>
          <p:cNvSpPr>
            <a:spLocks noGrp="1"/>
          </p:cNvSpPr>
          <p:nvPr>
            <p:ph type="title"/>
          </p:nvPr>
        </p:nvSpPr>
        <p:spPr>
          <a:xfrm>
            <a:off x="285750" y="187326"/>
            <a:ext cx="8591550" cy="307142"/>
          </a:xfrm>
        </p:spPr>
        <p:txBody>
          <a:bodyPr>
            <a:normAutofit fontScale="90000"/>
          </a:bodyPr>
          <a:lstStyle/>
          <a:p>
            <a:r>
              <a:rPr lang="de-DE" sz="2400" dirty="0"/>
              <a:t>Sulz Risiken der Betreuung in Kinderkrippen – Neue empirische Studien</a:t>
            </a:r>
          </a:p>
        </p:txBody>
      </p:sp>
      <p:sp>
        <p:nvSpPr>
          <p:cNvPr id="3" name="Inhaltsplatzhalter 2">
            <a:extLst>
              <a:ext uri="{FF2B5EF4-FFF2-40B4-BE49-F238E27FC236}">
                <a16:creationId xmlns:a16="http://schemas.microsoft.com/office/drawing/2014/main" id="{0322C27C-8C3D-4392-8A63-09B44B12DCC2}"/>
              </a:ext>
            </a:extLst>
          </p:cNvPr>
          <p:cNvSpPr>
            <a:spLocks noGrp="1"/>
          </p:cNvSpPr>
          <p:nvPr>
            <p:ph idx="1"/>
          </p:nvPr>
        </p:nvSpPr>
        <p:spPr>
          <a:xfrm>
            <a:off x="4438650" y="494468"/>
            <a:ext cx="4791075" cy="6619876"/>
          </a:xfrm>
        </p:spPr>
        <p:txBody>
          <a:bodyPr>
            <a:noAutofit/>
          </a:bodyPr>
          <a:lstStyle/>
          <a:p>
            <a:pPr marL="0" indent="0">
              <a:lnSpc>
                <a:spcPct val="100000"/>
              </a:lnSpc>
              <a:spcBef>
                <a:spcPts val="0"/>
              </a:spcBef>
              <a:buNone/>
            </a:pPr>
            <a:r>
              <a:rPr lang="de-DE" sz="1200" dirty="0">
                <a:solidFill>
                  <a:srgbClr val="000000"/>
                </a:solidFill>
                <a:effectLst/>
                <a:latin typeface="Arial" panose="020B0604020202020204" pitchFamily="34" charset="0"/>
                <a:ea typeface="Times New Roman" panose="02020603050405020304" pitchFamily="18" charset="0"/>
              </a:rPr>
              <a:t>Buchreihe: CIP - Medien</a:t>
            </a:r>
            <a:endParaRPr lang="de-DE" sz="1200" dirty="0">
              <a:effectLst/>
              <a:latin typeface="Times New Roman" panose="02020603050405020304" pitchFamily="18" charset="0"/>
              <a:ea typeface="Times New Roman" panose="02020603050405020304" pitchFamily="18" charset="0"/>
            </a:endParaRPr>
          </a:p>
          <a:p>
            <a:pPr marL="0" indent="0">
              <a:lnSpc>
                <a:spcPct val="100000"/>
              </a:lnSpc>
              <a:spcBef>
                <a:spcPts val="0"/>
              </a:spcBef>
              <a:buNone/>
            </a:pPr>
            <a:r>
              <a:rPr lang="de-DE" sz="1200" dirty="0">
                <a:solidFill>
                  <a:srgbClr val="000000"/>
                </a:solidFill>
                <a:effectLst/>
                <a:latin typeface="Arial" panose="020B0604020202020204" pitchFamily="34" charset="0"/>
                <a:ea typeface="Times New Roman" panose="02020603050405020304" pitchFamily="18" charset="0"/>
              </a:rPr>
              <a:t>Verlag: Psychosozial-Verlag</a:t>
            </a:r>
            <a:endParaRPr lang="de-DE" sz="1200" dirty="0">
              <a:effectLst/>
              <a:latin typeface="Times New Roman" panose="02020603050405020304" pitchFamily="18" charset="0"/>
              <a:ea typeface="Times New Roman" panose="02020603050405020304" pitchFamily="18" charset="0"/>
            </a:endParaRPr>
          </a:p>
          <a:p>
            <a:pPr marL="0" indent="0">
              <a:lnSpc>
                <a:spcPct val="100000"/>
              </a:lnSpc>
              <a:spcBef>
                <a:spcPts val="0"/>
              </a:spcBef>
              <a:buNone/>
            </a:pPr>
            <a:r>
              <a:rPr lang="de-DE" sz="1200" dirty="0">
                <a:solidFill>
                  <a:srgbClr val="000000"/>
                </a:solidFill>
                <a:effectLst/>
                <a:latin typeface="Arial" panose="020B0604020202020204" pitchFamily="34" charset="0"/>
                <a:ea typeface="Times New Roman" panose="02020603050405020304" pitchFamily="18" charset="0"/>
              </a:rPr>
              <a:t>155 Seiten, Broschur</a:t>
            </a:r>
            <a:endParaRPr lang="de-DE" sz="1200" dirty="0">
              <a:effectLst/>
              <a:latin typeface="Times New Roman" panose="02020603050405020304" pitchFamily="18" charset="0"/>
              <a:ea typeface="Times New Roman" panose="02020603050405020304" pitchFamily="18" charset="0"/>
            </a:endParaRPr>
          </a:p>
          <a:p>
            <a:pPr marL="0" indent="0">
              <a:lnSpc>
                <a:spcPct val="100000"/>
              </a:lnSpc>
              <a:spcBef>
                <a:spcPts val="0"/>
              </a:spcBef>
              <a:buNone/>
            </a:pPr>
            <a:r>
              <a:rPr lang="de-DE" sz="1200" dirty="0">
                <a:solidFill>
                  <a:srgbClr val="000000"/>
                </a:solidFill>
                <a:effectLst/>
                <a:latin typeface="Arial" panose="020B0604020202020204" pitchFamily="34" charset="0"/>
                <a:ea typeface="Times New Roman" panose="02020603050405020304" pitchFamily="18" charset="0"/>
              </a:rPr>
              <a:t>1. Auflage 2019</a:t>
            </a:r>
            <a:endParaRPr lang="de-DE" sz="1200" dirty="0">
              <a:effectLst/>
              <a:latin typeface="Times New Roman" panose="02020603050405020304" pitchFamily="18" charset="0"/>
              <a:ea typeface="Times New Roman" panose="02020603050405020304" pitchFamily="18" charset="0"/>
            </a:endParaRPr>
          </a:p>
          <a:p>
            <a:pPr marL="0" indent="0">
              <a:lnSpc>
                <a:spcPct val="100000"/>
              </a:lnSpc>
              <a:spcBef>
                <a:spcPts val="0"/>
              </a:spcBef>
              <a:buNone/>
            </a:pPr>
            <a:r>
              <a:rPr lang="de-DE" sz="1200" dirty="0">
                <a:solidFill>
                  <a:srgbClr val="000000"/>
                </a:solidFill>
                <a:effectLst/>
                <a:latin typeface="Arial" panose="020B0604020202020204" pitchFamily="34" charset="0"/>
                <a:ea typeface="Times New Roman" panose="02020603050405020304" pitchFamily="18" charset="0"/>
              </a:rPr>
              <a:t>Erschienen im Februar 2019</a:t>
            </a:r>
            <a:endParaRPr lang="de-DE" sz="1200" dirty="0">
              <a:effectLst/>
              <a:latin typeface="Times New Roman" panose="02020603050405020304" pitchFamily="18" charset="0"/>
              <a:ea typeface="Times New Roman" panose="02020603050405020304" pitchFamily="18" charset="0"/>
            </a:endParaRPr>
          </a:p>
          <a:p>
            <a:pPr marL="0" indent="0">
              <a:lnSpc>
                <a:spcPct val="100000"/>
              </a:lnSpc>
              <a:spcBef>
                <a:spcPts val="0"/>
              </a:spcBef>
              <a:buNone/>
            </a:pPr>
            <a:r>
              <a:rPr lang="de-DE" sz="1200" dirty="0">
                <a:solidFill>
                  <a:srgbClr val="000000"/>
                </a:solidFill>
                <a:effectLst/>
                <a:latin typeface="Arial" panose="020B0604020202020204" pitchFamily="34" charset="0"/>
                <a:ea typeface="Times New Roman" panose="02020603050405020304" pitchFamily="18" charset="0"/>
              </a:rPr>
              <a:t>ISBN-13: 978-3-8629-4067-7 </a:t>
            </a:r>
            <a:endParaRPr lang="de-DE" sz="1200" b="0" i="0" dirty="0">
              <a:solidFill>
                <a:srgbClr val="000000"/>
              </a:solidFill>
              <a:effectLst/>
              <a:latin typeface="arial" panose="020B0604020202020204" pitchFamily="34" charset="0"/>
            </a:endParaRPr>
          </a:p>
          <a:p>
            <a:pPr marL="0" indent="0">
              <a:lnSpc>
                <a:spcPct val="150000"/>
              </a:lnSpc>
              <a:spcBef>
                <a:spcPts val="0"/>
              </a:spcBef>
              <a:buNone/>
            </a:pPr>
            <a:r>
              <a:rPr lang="de-DE" sz="1200" b="0" i="0" dirty="0">
                <a:solidFill>
                  <a:srgbClr val="000000"/>
                </a:solidFill>
                <a:effectLst/>
                <a:latin typeface="arial" panose="020B0604020202020204" pitchFamily="34" charset="0"/>
              </a:rPr>
              <a:t>Entwicklungspsychologische Studien, die die Bindungssicherheit eines Kindes mit seinen Eltern untersuchten und zum Teil feststellten, dass die Kinderkrippe keine ausreichende Bindungssicherheit herstellte, sondern bei einem Teil der Kinder zu Stress-Schäden führt, fanden bisher keine Beachtung. Unser Projekt hatte nun das Ziel den Stress von ErzieherInnen, Kindern und deren Eltern zu erfassen. Unsere methodischen Zugängen waren: Beobachtungsstudie, Online-Befragung von ErzieherInnen, Interviews mit ErzieherInnen, mit Müttern, mit einem ganzen Team. Ergebnis ist die Kinderkrippen-Ampel, die als Audit-Vorlage für die Qualitätsprüfung von Kinderkrippen dienen kann. Bezüglich weiterer Forschung ist von größter Bedeutung, dass z.B. Elternbefragungen keine brauchbaren Daten liefern. Methodisch ist es zwingend erforderlich nur noch Beobachtungsstudien durchzuführen – wie die von Samel und Wedlich (in diesem Buch) – sowie Cortisol-Speichelmessungen im Querschnitt und im Längsschnitt durchzuführen. Ohne diese beiden methodischen Schwerpunkte bleiben Studien widersprüchlich und lassen die wichtigsten Fragen offen.</a:t>
            </a:r>
            <a:endParaRPr lang="de-DE" sz="1200" dirty="0"/>
          </a:p>
        </p:txBody>
      </p:sp>
      <p:sp>
        <p:nvSpPr>
          <p:cNvPr id="4" name="Fußzeilenplatzhalter 3">
            <a:extLst>
              <a:ext uri="{FF2B5EF4-FFF2-40B4-BE49-F238E27FC236}">
                <a16:creationId xmlns:a16="http://schemas.microsoft.com/office/drawing/2014/main" id="{8CE0B5F4-E5F3-44B1-926F-0AF0C73D9FD1}"/>
              </a:ext>
            </a:extLst>
          </p:cNvPr>
          <p:cNvSpPr>
            <a:spLocks noGrp="1"/>
          </p:cNvSpPr>
          <p:nvPr>
            <p:ph type="ftr" sz="quarter" idx="11"/>
          </p:nvPr>
        </p:nvSpPr>
        <p:spPr>
          <a:xfrm>
            <a:off x="0" y="6492875"/>
            <a:ext cx="3086100" cy="365125"/>
          </a:xfrm>
        </p:spPr>
        <p:txBody>
          <a:bodyPr/>
          <a:lstStyle/>
          <a:p>
            <a:r>
              <a:rPr lang="de-DE"/>
              <a:t>Neue Publikationen Serge Sulz 2025-06</a:t>
            </a:r>
            <a:endParaRPr lang="de-DE" dirty="0"/>
          </a:p>
        </p:txBody>
      </p:sp>
      <p:pic>
        <p:nvPicPr>
          <p:cNvPr id="6" name="Grafik 5">
            <a:extLst>
              <a:ext uri="{FF2B5EF4-FFF2-40B4-BE49-F238E27FC236}">
                <a16:creationId xmlns:a16="http://schemas.microsoft.com/office/drawing/2014/main" id="{A3A1F89B-F1AA-4558-94F1-C6A0BEACA659}"/>
              </a:ext>
            </a:extLst>
          </p:cNvPr>
          <p:cNvPicPr>
            <a:picLocks noChangeAspect="1"/>
          </p:cNvPicPr>
          <p:nvPr/>
        </p:nvPicPr>
        <p:blipFill>
          <a:blip r:embed="rId2"/>
          <a:stretch>
            <a:fillRect/>
          </a:stretch>
        </p:blipFill>
        <p:spPr>
          <a:xfrm>
            <a:off x="164385" y="575353"/>
            <a:ext cx="4053944" cy="5917522"/>
          </a:xfrm>
          <a:prstGeom prst="rect">
            <a:avLst/>
          </a:prstGeom>
        </p:spPr>
      </p:pic>
    </p:spTree>
    <p:extLst>
      <p:ext uri="{BB962C8B-B14F-4D97-AF65-F5344CB8AC3E}">
        <p14:creationId xmlns:p14="http://schemas.microsoft.com/office/powerpoint/2010/main" val="2778114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A27AB86-6749-41E5-835B-3D2424E62C99}"/>
              </a:ext>
            </a:extLst>
          </p:cNvPr>
          <p:cNvSpPr>
            <a:spLocks noGrp="1"/>
          </p:cNvSpPr>
          <p:nvPr>
            <p:ph type="title"/>
          </p:nvPr>
        </p:nvSpPr>
        <p:spPr>
          <a:xfrm>
            <a:off x="700658" y="265137"/>
            <a:ext cx="7886700" cy="255562"/>
          </a:xfrm>
        </p:spPr>
        <p:txBody>
          <a:bodyPr>
            <a:noAutofit/>
          </a:bodyPr>
          <a:lstStyle/>
          <a:p>
            <a:r>
              <a:rPr lang="de-DE" sz="1800" b="1" dirty="0"/>
              <a:t>Sulz &amp; Höfling … und er entwickelt sich doch. Entwicklung durch Psychotherapie</a:t>
            </a:r>
            <a:endParaRPr lang="de-DE" sz="2400" b="1" dirty="0"/>
          </a:p>
        </p:txBody>
      </p:sp>
      <p:sp>
        <p:nvSpPr>
          <p:cNvPr id="3" name="Inhaltsplatzhalter 2">
            <a:extLst>
              <a:ext uri="{FF2B5EF4-FFF2-40B4-BE49-F238E27FC236}">
                <a16:creationId xmlns:a16="http://schemas.microsoft.com/office/drawing/2014/main" id="{89E7FC1D-2CDB-394B-AECE-BCF147937396}"/>
              </a:ext>
            </a:extLst>
          </p:cNvPr>
          <p:cNvSpPr>
            <a:spLocks noGrp="1"/>
          </p:cNvSpPr>
          <p:nvPr>
            <p:ph idx="1"/>
          </p:nvPr>
        </p:nvSpPr>
        <p:spPr>
          <a:xfrm>
            <a:off x="4644008" y="719138"/>
            <a:ext cx="4320480" cy="5457825"/>
          </a:xfrm>
        </p:spPr>
        <p:txBody>
          <a:bodyPr>
            <a:normAutofit fontScale="92500" lnSpcReduction="20000"/>
          </a:bodyPr>
          <a:lstStyle/>
          <a:p>
            <a:pPr marL="0" indent="0">
              <a:buNone/>
            </a:pPr>
            <a:r>
              <a:rPr lang="de-DE" sz="1800" dirty="0"/>
              <a:t>Erst wenn etwas da ist, kann es lernend überformt werden. Entwicklung ist ein fast durchgängig vernachlässigter Aspekt in der Psychotherapie Erwachsener. Auch wenn Therapeuten es nicht wahrhaben, ihre Patienten entwickeln sich doch. Psychotherapie beginnt mit der profunden Kenntnis der kindlichen Entwicklung und deren Störungen. Und sie endet mit der Förderung der Weiterentwicklung des Erwachsenen – durch Überwindung seiner Entwicklungsdefizite. Dieses Buch beginnt mit zwei Beiträgen zur normalen und gestörten Entwicklung im Vorschulalter und im Schulalter. Es folgt ein Beitrag zur psychoanalytischen Entwicklungspsychologie, wie sie für die Therapie sowohl von Kindern und Jugendlichen, als auch für die Erwachsenentherapie von Bedeutung ist. Es folgen Beiträge, die auf Piagets Entwicklungstheorie aufbauen und die therapeutische Änderung kognitiver und affektiver Schemata zum Ziel haben. Das Buch zeigt, wie sehr der Entwicklungsansatz als Heuristik eine wertvolle Erweiterung des therapeutischen Horizonts bringt: Mehr verstehen und dadurch mehr Entwicklung des Patienten ermöglichen.</a:t>
            </a:r>
          </a:p>
        </p:txBody>
      </p:sp>
      <p:sp>
        <p:nvSpPr>
          <p:cNvPr id="4" name="Fußzeilenplatzhalter 3">
            <a:extLst>
              <a:ext uri="{FF2B5EF4-FFF2-40B4-BE49-F238E27FC236}">
                <a16:creationId xmlns:a16="http://schemas.microsoft.com/office/drawing/2014/main" id="{4E803279-4B60-4057-8177-62EC011F71AA}"/>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p>
        </p:txBody>
      </p:sp>
      <p:pic>
        <p:nvPicPr>
          <p:cNvPr id="2" name="Grafik 1">
            <a:extLst>
              <a:ext uri="{FF2B5EF4-FFF2-40B4-BE49-F238E27FC236}">
                <a16:creationId xmlns:a16="http://schemas.microsoft.com/office/drawing/2014/main" id="{E90A7F96-B31B-406B-AEF1-44F07EB6C0C9}"/>
              </a:ext>
            </a:extLst>
          </p:cNvPr>
          <p:cNvPicPr>
            <a:picLocks noChangeAspect="1"/>
          </p:cNvPicPr>
          <p:nvPr/>
        </p:nvPicPr>
        <p:blipFill>
          <a:blip r:embed="rId2"/>
          <a:stretch>
            <a:fillRect/>
          </a:stretch>
        </p:blipFill>
        <p:spPr>
          <a:xfrm>
            <a:off x="251520" y="700087"/>
            <a:ext cx="4133850" cy="5457825"/>
          </a:xfrm>
          <a:prstGeom prst="rect">
            <a:avLst/>
          </a:prstGeom>
        </p:spPr>
      </p:pic>
    </p:spTree>
    <p:extLst>
      <p:ext uri="{BB962C8B-B14F-4D97-AF65-F5344CB8AC3E}">
        <p14:creationId xmlns:p14="http://schemas.microsoft.com/office/powerpoint/2010/main" val="4132395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E85BB-0397-4108-811C-0C3B7A6F41AB}"/>
              </a:ext>
            </a:extLst>
          </p:cNvPr>
          <p:cNvSpPr>
            <a:spLocks noGrp="1"/>
          </p:cNvSpPr>
          <p:nvPr>
            <p:ph type="title"/>
          </p:nvPr>
        </p:nvSpPr>
        <p:spPr>
          <a:xfrm>
            <a:off x="285750" y="187326"/>
            <a:ext cx="7886700" cy="187324"/>
          </a:xfrm>
        </p:spPr>
        <p:txBody>
          <a:bodyPr>
            <a:normAutofit fontScale="90000"/>
          </a:bodyPr>
          <a:lstStyle/>
          <a:p>
            <a:r>
              <a:rPr lang="de-DE" sz="2400" dirty="0"/>
              <a:t>Sulz Depression Ratgeber &amp; Manual</a:t>
            </a:r>
          </a:p>
        </p:txBody>
      </p:sp>
      <p:sp>
        <p:nvSpPr>
          <p:cNvPr id="3" name="Inhaltsplatzhalter 2">
            <a:extLst>
              <a:ext uri="{FF2B5EF4-FFF2-40B4-BE49-F238E27FC236}">
                <a16:creationId xmlns:a16="http://schemas.microsoft.com/office/drawing/2014/main" id="{0322C27C-8C3D-4392-8A63-09B44B12DCC2}"/>
              </a:ext>
            </a:extLst>
          </p:cNvPr>
          <p:cNvSpPr>
            <a:spLocks noGrp="1"/>
          </p:cNvSpPr>
          <p:nvPr>
            <p:ph idx="1"/>
          </p:nvPr>
        </p:nvSpPr>
        <p:spPr>
          <a:xfrm>
            <a:off x="4438650" y="494468"/>
            <a:ext cx="4791075" cy="6619876"/>
          </a:xfrm>
        </p:spPr>
        <p:txBody>
          <a:bodyPr>
            <a:noAutofit/>
          </a:bodyPr>
          <a:lstStyle/>
          <a:p>
            <a:pPr marL="0" indent="0" algn="l">
              <a:buNone/>
            </a:pPr>
            <a:r>
              <a:rPr lang="de-DE" sz="1200" b="0" i="0" dirty="0">
                <a:solidFill>
                  <a:srgbClr val="000000"/>
                </a:solidFill>
                <a:effectLst/>
                <a:latin typeface="arial" panose="020B0604020202020204" pitchFamily="34" charset="0"/>
              </a:rPr>
              <a:t>Buchreihe: CIP - Medien</a:t>
            </a:r>
          </a:p>
          <a:p>
            <a:pPr marL="0" indent="0" algn="l">
              <a:buNone/>
            </a:pPr>
            <a:r>
              <a:rPr lang="de-DE" sz="1200" b="0" i="0" dirty="0">
                <a:solidFill>
                  <a:srgbClr val="000000"/>
                </a:solidFill>
                <a:effectLst/>
                <a:latin typeface="arial" panose="020B0604020202020204" pitchFamily="34" charset="0"/>
              </a:rPr>
              <a:t>Verlag: Psychosozial-Verlag</a:t>
            </a:r>
          </a:p>
          <a:p>
            <a:pPr marL="0" indent="0" algn="l">
              <a:buNone/>
            </a:pPr>
            <a:r>
              <a:rPr lang="de-DE" sz="1200" b="0" i="0" dirty="0">
                <a:solidFill>
                  <a:srgbClr val="000000"/>
                </a:solidFill>
                <a:effectLst/>
                <a:latin typeface="arial" panose="020B0604020202020204" pitchFamily="34" charset="0"/>
              </a:rPr>
              <a:t>109 Seiten, Broschur, 148 x 210 mm</a:t>
            </a:r>
          </a:p>
          <a:p>
            <a:pPr marL="0" indent="0" algn="l">
              <a:buNone/>
            </a:pPr>
            <a:r>
              <a:rPr lang="de-DE" sz="1200" b="0" i="0" dirty="0">
                <a:solidFill>
                  <a:srgbClr val="000000"/>
                </a:solidFill>
                <a:effectLst/>
                <a:latin typeface="arial" panose="020B0604020202020204" pitchFamily="34" charset="0"/>
              </a:rPr>
              <a:t>4. Auflage 2017</a:t>
            </a:r>
          </a:p>
          <a:p>
            <a:pPr marL="0" indent="0" algn="l">
              <a:buNone/>
            </a:pPr>
            <a:r>
              <a:rPr lang="de-DE" sz="1200" b="0" i="0" dirty="0">
                <a:solidFill>
                  <a:srgbClr val="000000"/>
                </a:solidFill>
                <a:effectLst/>
                <a:latin typeface="arial" panose="020B0604020202020204" pitchFamily="34" charset="0"/>
              </a:rPr>
              <a:t>Erschienen im Januar 2017</a:t>
            </a:r>
          </a:p>
          <a:p>
            <a:pPr marL="0" indent="0" algn="l">
              <a:buNone/>
            </a:pPr>
            <a:r>
              <a:rPr lang="de-DE" sz="1200" b="0" i="0" dirty="0">
                <a:solidFill>
                  <a:srgbClr val="000000"/>
                </a:solidFill>
                <a:effectLst/>
                <a:latin typeface="arial" panose="020B0604020202020204" pitchFamily="34" charset="0"/>
              </a:rPr>
              <a:t>ISBN-13: 978-3-8629-4044-8, Bestell-Nr.: 82044</a:t>
            </a:r>
          </a:p>
          <a:p>
            <a:pPr marL="0" indent="0" algn="l">
              <a:buNone/>
            </a:pPr>
            <a:r>
              <a:rPr lang="de-DE" sz="1200" b="0" i="0" dirty="0">
                <a:solidFill>
                  <a:srgbClr val="000000"/>
                </a:solidFill>
                <a:effectLst/>
                <a:latin typeface="arial" panose="020B0604020202020204" pitchFamily="34" charset="0"/>
              </a:rPr>
              <a:t>Alles, was Sie für das Verständnis und den Umgang mit Depression wissen sollten. Betroffene finden den Ursprung Ihrer Depression und erkennen den Weg aus dem Leiden. Angehörige und Helfer finden zum Verständnis des Patienten und lernen richtig zu helfen. Inkl. Selbsthilfemanual.</a:t>
            </a:r>
            <a:br>
              <a:rPr lang="de-DE" sz="1200" b="0" i="0" dirty="0">
                <a:solidFill>
                  <a:srgbClr val="000000"/>
                </a:solidFill>
                <a:effectLst/>
                <a:latin typeface="arial" panose="020B0604020202020204" pitchFamily="34" charset="0"/>
              </a:rPr>
            </a:br>
            <a:br>
              <a:rPr lang="de-DE" sz="1200" b="0" i="0" dirty="0">
                <a:solidFill>
                  <a:srgbClr val="000000"/>
                </a:solidFill>
                <a:effectLst/>
                <a:latin typeface="arial" panose="020B0604020202020204" pitchFamily="34" charset="0"/>
              </a:rPr>
            </a:br>
            <a:r>
              <a:rPr lang="de-DE" sz="1200" b="0" i="0" dirty="0">
                <a:solidFill>
                  <a:srgbClr val="000000"/>
                </a:solidFill>
                <a:effectLst/>
                <a:latin typeface="arial" panose="020B0604020202020204" pitchFamily="34" charset="0"/>
              </a:rPr>
              <a:t>Teil 1 Ratgeber: Den Weg in die Depression verstehen und mich akzeptieren</a:t>
            </a:r>
            <a:br>
              <a:rPr lang="de-DE" sz="1200" b="0" i="0" dirty="0">
                <a:solidFill>
                  <a:srgbClr val="000000"/>
                </a:solidFill>
                <a:effectLst/>
                <a:latin typeface="arial" panose="020B0604020202020204" pitchFamily="34" charset="0"/>
              </a:rPr>
            </a:br>
            <a:r>
              <a:rPr lang="de-DE" sz="1200" b="0" i="0" dirty="0">
                <a:solidFill>
                  <a:srgbClr val="000000"/>
                </a:solidFill>
                <a:effectLst/>
                <a:latin typeface="arial" panose="020B0604020202020204" pitchFamily="34" charset="0"/>
              </a:rPr>
              <a:t>Dieser Ratgeber hat sich tausende Male bewährt, indem er Betroffenen, Angehörigen und beruflichen Helfern ein hilfreiches Verständnis der Depression vermitteln konnte, um so den Weg zu ebnen für die individuell bestmögliche Meisterung der Symptome und krankheitsverursachenden sowie aufrecht erhaltenden Bedingungen.</a:t>
            </a:r>
            <a:br>
              <a:rPr lang="de-DE" sz="1200" b="0" i="0" dirty="0">
                <a:solidFill>
                  <a:srgbClr val="000000"/>
                </a:solidFill>
                <a:effectLst/>
                <a:latin typeface="arial" panose="020B0604020202020204" pitchFamily="34" charset="0"/>
              </a:rPr>
            </a:br>
            <a:br>
              <a:rPr lang="de-DE" sz="1200" b="0" i="0" dirty="0">
                <a:solidFill>
                  <a:srgbClr val="000000"/>
                </a:solidFill>
                <a:effectLst/>
                <a:latin typeface="arial" panose="020B0604020202020204" pitchFamily="34" charset="0"/>
              </a:rPr>
            </a:br>
            <a:r>
              <a:rPr lang="de-DE" sz="1200" b="0" i="0" dirty="0">
                <a:solidFill>
                  <a:srgbClr val="000000"/>
                </a:solidFill>
                <a:effectLst/>
                <a:latin typeface="arial" panose="020B0604020202020204" pitchFamily="34" charset="0"/>
              </a:rPr>
              <a:t>Teil 2 Manual: Den Weg aus der Depression gehen</a:t>
            </a:r>
            <a:br>
              <a:rPr lang="de-DE" sz="1200" b="0" i="0" dirty="0">
                <a:solidFill>
                  <a:srgbClr val="000000"/>
                </a:solidFill>
                <a:effectLst/>
                <a:latin typeface="arial" panose="020B0604020202020204" pitchFamily="34" charset="0"/>
              </a:rPr>
            </a:br>
            <a:r>
              <a:rPr lang="de-DE" sz="1200" b="0" i="0" dirty="0">
                <a:solidFill>
                  <a:srgbClr val="000000"/>
                </a:solidFill>
                <a:effectLst/>
                <a:latin typeface="arial" panose="020B0604020202020204" pitchFamily="34" charset="0"/>
              </a:rPr>
              <a:t>Langjährige Erfahrung in der Behandlung von depressiven Menschen und umfangreiche wissenschaftliche Forschung führten zu diesem verblüffend vitalen und klaren Ansatz der Depressionsmeisterung. Bei leichten Depressionen kann versucht werden, selbst die vorgeschlagenen Maßnahmen umzusetzen; falls dies nicht gelingt, kann es ein erfolgsversprechender Leitfaden für die Depressionsbehandlung sein.</a:t>
            </a:r>
          </a:p>
        </p:txBody>
      </p:sp>
      <p:sp>
        <p:nvSpPr>
          <p:cNvPr id="4" name="Fußzeilenplatzhalter 3">
            <a:extLst>
              <a:ext uri="{FF2B5EF4-FFF2-40B4-BE49-F238E27FC236}">
                <a16:creationId xmlns:a16="http://schemas.microsoft.com/office/drawing/2014/main" id="{8CE0B5F4-E5F3-44B1-926F-0AF0C73D9FD1}"/>
              </a:ext>
            </a:extLst>
          </p:cNvPr>
          <p:cNvSpPr>
            <a:spLocks noGrp="1"/>
          </p:cNvSpPr>
          <p:nvPr>
            <p:ph type="ftr" sz="quarter" idx="11"/>
          </p:nvPr>
        </p:nvSpPr>
        <p:spPr>
          <a:xfrm>
            <a:off x="4572000" y="6348254"/>
            <a:ext cx="3086100" cy="365125"/>
          </a:xfrm>
        </p:spPr>
        <p:txBody>
          <a:bodyPr/>
          <a:lstStyle/>
          <a:p>
            <a:r>
              <a:rPr lang="de-DE"/>
              <a:t>Neue Publikationen Serge Sulz 2025-06</a:t>
            </a:r>
            <a:endParaRPr lang="de-DE" dirty="0"/>
          </a:p>
        </p:txBody>
      </p:sp>
      <p:pic>
        <p:nvPicPr>
          <p:cNvPr id="7" name="Grafik 6">
            <a:extLst>
              <a:ext uri="{FF2B5EF4-FFF2-40B4-BE49-F238E27FC236}">
                <a16:creationId xmlns:a16="http://schemas.microsoft.com/office/drawing/2014/main" id="{8DB9E5C4-DD59-4D36-823C-63B064CB11CC}"/>
              </a:ext>
            </a:extLst>
          </p:cNvPr>
          <p:cNvPicPr>
            <a:picLocks noChangeAspect="1"/>
          </p:cNvPicPr>
          <p:nvPr/>
        </p:nvPicPr>
        <p:blipFill>
          <a:blip r:embed="rId2"/>
          <a:stretch>
            <a:fillRect/>
          </a:stretch>
        </p:blipFill>
        <p:spPr>
          <a:xfrm>
            <a:off x="138113" y="590550"/>
            <a:ext cx="4330360" cy="6130926"/>
          </a:xfrm>
          <a:prstGeom prst="rect">
            <a:avLst/>
          </a:prstGeom>
        </p:spPr>
      </p:pic>
    </p:spTree>
    <p:extLst>
      <p:ext uri="{BB962C8B-B14F-4D97-AF65-F5344CB8AC3E}">
        <p14:creationId xmlns:p14="http://schemas.microsoft.com/office/powerpoint/2010/main" val="2014022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E85BB-0397-4108-811C-0C3B7A6F41AB}"/>
              </a:ext>
            </a:extLst>
          </p:cNvPr>
          <p:cNvSpPr>
            <a:spLocks noGrp="1"/>
          </p:cNvSpPr>
          <p:nvPr>
            <p:ph type="title"/>
          </p:nvPr>
        </p:nvSpPr>
        <p:spPr>
          <a:xfrm>
            <a:off x="285750" y="187326"/>
            <a:ext cx="7886700" cy="187324"/>
          </a:xfrm>
        </p:spPr>
        <p:txBody>
          <a:bodyPr>
            <a:normAutofit fontScale="90000"/>
          </a:bodyPr>
          <a:lstStyle/>
          <a:p>
            <a:r>
              <a:rPr lang="de-DE" sz="2400" dirty="0"/>
              <a:t>Sulz (</a:t>
            </a:r>
            <a:r>
              <a:rPr lang="de-DE" sz="2400" dirty="0" err="1"/>
              <a:t>Hrg</a:t>
            </a:r>
            <a:r>
              <a:rPr lang="de-DE" sz="2400" dirty="0"/>
              <a:t>.) Psychotherapie ist mehr als Wissenschaft</a:t>
            </a:r>
          </a:p>
        </p:txBody>
      </p:sp>
      <p:sp>
        <p:nvSpPr>
          <p:cNvPr id="3" name="Inhaltsplatzhalter 2">
            <a:extLst>
              <a:ext uri="{FF2B5EF4-FFF2-40B4-BE49-F238E27FC236}">
                <a16:creationId xmlns:a16="http://schemas.microsoft.com/office/drawing/2014/main" id="{0322C27C-8C3D-4392-8A63-09B44B12DCC2}"/>
              </a:ext>
            </a:extLst>
          </p:cNvPr>
          <p:cNvSpPr>
            <a:spLocks noGrp="1"/>
          </p:cNvSpPr>
          <p:nvPr>
            <p:ph idx="1"/>
          </p:nvPr>
        </p:nvSpPr>
        <p:spPr>
          <a:xfrm>
            <a:off x="4095750" y="494468"/>
            <a:ext cx="5133975" cy="6619876"/>
          </a:xfrm>
        </p:spPr>
        <p:txBody>
          <a:bodyPr>
            <a:noAutofit/>
          </a:bodyPr>
          <a:lstStyle/>
          <a:p>
            <a:pPr marL="0" indent="0">
              <a:lnSpc>
                <a:spcPct val="107000"/>
              </a:lnSpc>
              <a:spcBef>
                <a:spcPts val="0"/>
              </a:spcBef>
              <a:buNone/>
            </a:pPr>
            <a:r>
              <a:rPr lang="de-DE" sz="1200" dirty="0">
                <a:solidFill>
                  <a:srgbClr val="009200"/>
                </a:solidFill>
                <a:effectLst/>
                <a:latin typeface="FuturaSB-Medium"/>
                <a:ea typeface="Calibri" panose="020F0502020204030204" pitchFamily="34" charset="0"/>
                <a:cs typeface="FuturaSB-Medium"/>
              </a:rPr>
              <a:t>Psychotherapie ist mehr als </a:t>
            </a:r>
            <a:r>
              <a:rPr lang="de-DE" sz="1200" dirty="0">
                <a:solidFill>
                  <a:srgbClr val="009200"/>
                </a:solidFill>
                <a:effectLst/>
                <a:latin typeface="FutonOutlineNormal"/>
                <a:ea typeface="Calibri" panose="020F0502020204030204" pitchFamily="34" charset="0"/>
                <a:cs typeface="FutonOutlineNormal"/>
              </a:rPr>
              <a:t>Wissenschaft</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de-DE" sz="1200" dirty="0">
                <a:solidFill>
                  <a:srgbClr val="009200"/>
                </a:solidFill>
                <a:effectLst/>
                <a:latin typeface="FuturaSB-Light"/>
                <a:ea typeface="Calibri" panose="020F0502020204030204" pitchFamily="34" charset="0"/>
                <a:cs typeface="FuturaSB-Light"/>
              </a:rPr>
              <a:t>Ist hervorragendes Expertentum durch die Reform gefährdet?</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de-DE" sz="1200" dirty="0">
                <a:solidFill>
                  <a:srgbClr val="333333"/>
                </a:solidFill>
                <a:effectLst/>
                <a:latin typeface="ArialNarrow"/>
                <a:ea typeface="Calibri" panose="020F0502020204030204" pitchFamily="34" charset="0"/>
                <a:cs typeface="ArialNarrow"/>
              </a:rPr>
              <a:t>ISBN 978-3-7386-0327-9</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de-DE" sz="1200" dirty="0">
                <a:solidFill>
                  <a:srgbClr val="333333"/>
                </a:solidFill>
                <a:effectLst/>
                <a:latin typeface="ArialNarrow"/>
                <a:ea typeface="Calibri" panose="020F0502020204030204" pitchFamily="34" charset="0"/>
                <a:cs typeface="ArialNarrow"/>
              </a:rPr>
              <a:t>Broschur BOD | 416 S. | € 20,–</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de-DE" sz="1200" dirty="0">
                <a:solidFill>
                  <a:srgbClr val="333333"/>
                </a:solidFill>
                <a:effectLst/>
                <a:latin typeface="ArialNarrow"/>
                <a:ea typeface="Calibri" panose="020F0502020204030204" pitchFamily="34" charset="0"/>
                <a:cs typeface="ArialNarrow"/>
              </a:rPr>
              <a:t>E-Book/Amazon/Libri/iTunes etc.</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de-DE" sz="1200" dirty="0">
                <a:solidFill>
                  <a:srgbClr val="333333"/>
                </a:solidFill>
                <a:effectLst/>
                <a:latin typeface="ArialNarrow"/>
                <a:ea typeface="Calibri" panose="020F0502020204030204" pitchFamily="34" charset="0"/>
                <a:cs typeface="ArialNarrow"/>
              </a:rPr>
              <a:t>ISBN 978-3-7386-8199-4 | € 18,99</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e-DE" sz="1400" dirty="0">
                <a:effectLst/>
                <a:latin typeface="Calibri" panose="020F0502020204030204" pitchFamily="34" charset="0"/>
                <a:ea typeface="Calibri" panose="020F0502020204030204" pitchFamily="34" charset="0"/>
                <a:cs typeface="Times New Roman" panose="02020603050405020304" pitchFamily="18" charset="0"/>
              </a:rPr>
              <a:t>Sachse: Expertise / Fliegel: fatale Reform / Strauß: Qualitätsverlust / Revenstorf: Kuckucksei / Kriz: Evidenzbasierung? / Sulz: Wissenschaftsdiskussion / Sichort-Hebing: Was die Universität nicht kann / Richter-Benedikt: Beerdigung </a:t>
            </a:r>
            <a:r>
              <a:rPr lang="de-DE" sz="1400" dirty="0" err="1">
                <a:effectLst/>
                <a:latin typeface="Calibri" panose="020F0502020204030204" pitchFamily="34" charset="0"/>
                <a:ea typeface="Calibri" panose="020F0502020204030204" pitchFamily="34" charset="0"/>
                <a:cs typeface="Times New Roman" panose="02020603050405020304" pitchFamily="18" charset="0"/>
              </a:rPr>
              <a:t>qualif</a:t>
            </a:r>
            <a:r>
              <a:rPr lang="de-DE" sz="1400" dirty="0">
                <a:effectLst/>
                <a:latin typeface="Calibri" panose="020F0502020204030204" pitchFamily="34" charset="0"/>
                <a:ea typeface="Calibri" panose="020F0502020204030204" pitchFamily="34" charset="0"/>
                <a:cs typeface="Times New Roman" panose="02020603050405020304" pitchFamily="18" charset="0"/>
              </a:rPr>
              <a:t>. Kindertherapie / Hoenes: Ärzte sind kein gutes Vorbild / Sulz: kleine Reform und Ende der </a:t>
            </a:r>
            <a:r>
              <a:rPr lang="de-DE" sz="1400" dirty="0" err="1">
                <a:effectLst/>
                <a:latin typeface="Calibri" panose="020F0502020204030204" pitchFamily="34" charset="0"/>
                <a:ea typeface="Calibri" panose="020F0502020204030204" pitchFamily="34" charset="0"/>
                <a:cs typeface="Times New Roman" panose="02020603050405020304" pitchFamily="18" charset="0"/>
              </a:rPr>
              <a:t>PiA</a:t>
            </a:r>
            <a:r>
              <a:rPr lang="de-DE" sz="1400" dirty="0">
                <a:effectLst/>
                <a:latin typeface="Calibri" panose="020F0502020204030204" pitchFamily="34" charset="0"/>
                <a:ea typeface="Calibri" panose="020F0502020204030204" pitchFamily="34" charset="0"/>
                <a:cs typeface="Times New Roman" panose="02020603050405020304" pitchFamily="18" charset="0"/>
              </a:rPr>
              <a:t>-Ausbeutung</a:t>
            </a:r>
          </a:p>
          <a:p>
            <a:pPr marL="0" indent="0">
              <a:lnSpc>
                <a:spcPct val="107000"/>
              </a:lnSpc>
              <a:spcAft>
                <a:spcPts val="800"/>
              </a:spcAft>
              <a:buNone/>
            </a:pPr>
            <a:r>
              <a:rPr lang="de-DE" sz="1200" dirty="0">
                <a:solidFill>
                  <a:srgbClr val="000000"/>
                </a:solidFill>
                <a:effectLst/>
                <a:latin typeface="FuturaSB-Light"/>
                <a:ea typeface="Calibri" panose="020F0502020204030204" pitchFamily="34" charset="0"/>
                <a:cs typeface="FuturaSB-Light"/>
              </a:rPr>
              <a:t>Psychotherapie steht auf dem Fundament der Wissenschaft. Wissenschaft hilft, ihre Theorien und ihre Wirksamkeit zu untersuchen und zu prüfen und all das zwingend nötige akademische Wissen verfügbar zu machen, das gebraucht wird, um den Menschen mit seinen psychischen Erkrankungen zu verstehen und kompetente Therapien zu entwickeln. Wir dürfen jedoch Forscher nicht mit Psychotherapeuten verwechseln. Und diese sollten diesem Irrtum auch nicht verfallen.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e-DE" sz="1200" dirty="0">
                <a:solidFill>
                  <a:srgbClr val="1A3366"/>
                </a:solidFill>
                <a:effectLst/>
                <a:latin typeface="FuturaSB-Light"/>
                <a:ea typeface="Calibri" panose="020F0502020204030204" pitchFamily="34" charset="0"/>
                <a:cs typeface="FuturaSB-Light"/>
              </a:rPr>
              <a:t>Psychotherapie ist aber nicht Wissenschaft und praktizierende Psychotherapeuten dürfen sich nicht als Wissenschaftler verstehen, wenn sie mit dem Patienten Therapie machen. Vielmehr ist ihre Aufgabe, die psychotherapeutische Kunst des Heilens auszuüben und diese stetig zu verfeinern und weiterzuentwickeln – mit ihren Patienten, nicht im wissenschaftlichen Labor, um dann immer wieder zu prüfen, ob das Neue wissenschaftlich bestehen kann.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ußzeilenplatzhalter 3">
            <a:extLst>
              <a:ext uri="{FF2B5EF4-FFF2-40B4-BE49-F238E27FC236}">
                <a16:creationId xmlns:a16="http://schemas.microsoft.com/office/drawing/2014/main" id="{8CE0B5F4-E5F3-44B1-926F-0AF0C73D9FD1}"/>
              </a:ext>
            </a:extLst>
          </p:cNvPr>
          <p:cNvSpPr>
            <a:spLocks noGrp="1"/>
          </p:cNvSpPr>
          <p:nvPr>
            <p:ph type="ftr" sz="quarter" idx="11"/>
          </p:nvPr>
        </p:nvSpPr>
        <p:spPr>
          <a:xfrm>
            <a:off x="685800" y="6486091"/>
            <a:ext cx="3086100" cy="365125"/>
          </a:xfrm>
        </p:spPr>
        <p:txBody>
          <a:bodyPr/>
          <a:lstStyle/>
          <a:p>
            <a:r>
              <a:rPr lang="de-DE"/>
              <a:t>Neue Publikationen Serge Sulz 2025-06</a:t>
            </a:r>
            <a:endParaRPr lang="de-DE" dirty="0"/>
          </a:p>
        </p:txBody>
      </p:sp>
      <p:pic>
        <p:nvPicPr>
          <p:cNvPr id="9" name="Grafik 8">
            <a:extLst>
              <a:ext uri="{FF2B5EF4-FFF2-40B4-BE49-F238E27FC236}">
                <a16:creationId xmlns:a16="http://schemas.microsoft.com/office/drawing/2014/main" id="{F0F0195E-B0EC-424A-9F15-CC88FF13E745}"/>
              </a:ext>
            </a:extLst>
          </p:cNvPr>
          <p:cNvPicPr>
            <a:picLocks noChangeAspect="1"/>
          </p:cNvPicPr>
          <p:nvPr/>
        </p:nvPicPr>
        <p:blipFill>
          <a:blip r:embed="rId2"/>
          <a:stretch>
            <a:fillRect/>
          </a:stretch>
        </p:blipFill>
        <p:spPr>
          <a:xfrm>
            <a:off x="125992" y="517525"/>
            <a:ext cx="3807833" cy="5934075"/>
          </a:xfrm>
          <a:prstGeom prst="rect">
            <a:avLst/>
          </a:prstGeom>
        </p:spPr>
      </p:pic>
    </p:spTree>
    <p:extLst>
      <p:ext uri="{BB962C8B-B14F-4D97-AF65-F5344CB8AC3E}">
        <p14:creationId xmlns:p14="http://schemas.microsoft.com/office/powerpoint/2010/main" val="1492931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E85BB-0397-4108-811C-0C3B7A6F41AB}"/>
              </a:ext>
            </a:extLst>
          </p:cNvPr>
          <p:cNvSpPr>
            <a:spLocks noGrp="1"/>
          </p:cNvSpPr>
          <p:nvPr>
            <p:ph type="title"/>
          </p:nvPr>
        </p:nvSpPr>
        <p:spPr>
          <a:xfrm>
            <a:off x="514350" y="145974"/>
            <a:ext cx="8753475" cy="250824"/>
          </a:xfrm>
        </p:spPr>
        <p:txBody>
          <a:bodyPr>
            <a:noAutofit/>
          </a:bodyPr>
          <a:lstStyle/>
          <a:p>
            <a:r>
              <a:rPr lang="de-DE" sz="2000" dirty="0"/>
              <a:t>Sulz (Hrsg.) Von der Psychotherapie-Wissenschaft zur Kunst der Psychotherapie</a:t>
            </a:r>
          </a:p>
        </p:txBody>
      </p:sp>
      <p:sp>
        <p:nvSpPr>
          <p:cNvPr id="3" name="Inhaltsplatzhalter 2">
            <a:extLst>
              <a:ext uri="{FF2B5EF4-FFF2-40B4-BE49-F238E27FC236}">
                <a16:creationId xmlns:a16="http://schemas.microsoft.com/office/drawing/2014/main" id="{0322C27C-8C3D-4392-8A63-09B44B12DCC2}"/>
              </a:ext>
            </a:extLst>
          </p:cNvPr>
          <p:cNvSpPr>
            <a:spLocks noGrp="1"/>
          </p:cNvSpPr>
          <p:nvPr>
            <p:ph idx="1"/>
          </p:nvPr>
        </p:nvSpPr>
        <p:spPr>
          <a:xfrm>
            <a:off x="4476750" y="513518"/>
            <a:ext cx="4791075" cy="6619876"/>
          </a:xfrm>
        </p:spPr>
        <p:txBody>
          <a:bodyPr>
            <a:noAutofit/>
          </a:bodyPr>
          <a:lstStyle/>
          <a:p>
            <a:pPr marL="0" indent="0" algn="l">
              <a:buNone/>
            </a:pPr>
            <a:r>
              <a:rPr lang="de-DE" sz="1200" b="0" i="0" u="none" strike="noStrike" baseline="0" dirty="0">
                <a:solidFill>
                  <a:srgbClr val="333333"/>
                </a:solidFill>
                <a:latin typeface="ArialNarrow"/>
              </a:rPr>
              <a:t>ISBN 978-3-7386-0140-4</a:t>
            </a:r>
          </a:p>
          <a:p>
            <a:pPr marL="0" indent="0" algn="l">
              <a:buNone/>
            </a:pPr>
            <a:r>
              <a:rPr lang="de-DE" sz="1200" b="0" i="0" u="none" strike="noStrike" baseline="0" dirty="0">
                <a:solidFill>
                  <a:srgbClr val="333333"/>
                </a:solidFill>
                <a:latin typeface="ArialNarrow"/>
              </a:rPr>
              <a:t>Broschur BOD | 468 S. | € 20,99</a:t>
            </a:r>
          </a:p>
          <a:p>
            <a:pPr marL="0" indent="0" algn="l">
              <a:buNone/>
            </a:pPr>
            <a:r>
              <a:rPr lang="de-DE" sz="1200" b="0" i="0" u="none" strike="noStrike" baseline="0" dirty="0">
                <a:solidFill>
                  <a:srgbClr val="333333"/>
                </a:solidFill>
                <a:latin typeface="ArialNarrow"/>
              </a:rPr>
              <a:t>E-Book/Amazon/Libri/iTunes ca. € 18,99</a:t>
            </a:r>
            <a:endParaRPr lang="de-DE" sz="1200" dirty="0">
              <a:solidFill>
                <a:srgbClr val="000000"/>
              </a:solidFill>
              <a:latin typeface="FuturaSB-Light"/>
            </a:endParaRPr>
          </a:p>
          <a:p>
            <a:pPr marL="0" indent="0" algn="l">
              <a:buNone/>
            </a:pPr>
            <a:r>
              <a:rPr lang="de-DE" sz="1200" b="0" i="0" u="none" strike="noStrike" baseline="0" dirty="0">
                <a:solidFill>
                  <a:srgbClr val="000000"/>
                </a:solidFill>
                <a:latin typeface="FuturaSB-Light"/>
              </a:rPr>
              <a:t>Serge K. D. Sulz (Hrsg.) mit Beiträgen von Michael Buchholz, Rainer Sachse, Michael Geyer, Hans-Joachim Hannich, Josef Könning, Hamid Peseschkian, </a:t>
            </a:r>
            <a:r>
              <a:rPr lang="en-US" sz="1200" b="0" i="0" u="none" strike="noStrike" baseline="0" dirty="0">
                <a:solidFill>
                  <a:srgbClr val="000000"/>
                </a:solidFill>
                <a:latin typeface="FuturaSB-Light"/>
              </a:rPr>
              <a:t>Florian Sedlacek, Alfred Walter, Drew </a:t>
            </a:r>
            <a:r>
              <a:rPr lang="en-US" sz="1200" b="0" i="0" u="none" strike="noStrike" baseline="0" dirty="0" err="1">
                <a:solidFill>
                  <a:srgbClr val="000000"/>
                </a:solidFill>
                <a:latin typeface="FuturaSB-Light"/>
              </a:rPr>
              <a:t>Westen</a:t>
            </a:r>
            <a:endParaRPr lang="en-US" sz="1200" b="0" i="0" u="none" strike="noStrike" baseline="0" dirty="0">
              <a:solidFill>
                <a:srgbClr val="000000"/>
              </a:solidFill>
              <a:latin typeface="FuturaSB-Light"/>
            </a:endParaRPr>
          </a:p>
          <a:p>
            <a:pPr marL="0" indent="0" algn="l">
              <a:buNone/>
            </a:pPr>
            <a:r>
              <a:rPr lang="de-DE" sz="1200" b="0" i="0" u="none" strike="noStrike" baseline="0" dirty="0">
                <a:solidFill>
                  <a:srgbClr val="000000"/>
                </a:solidFill>
                <a:latin typeface="FuturaSB-Light"/>
              </a:rPr>
              <a:t>Psychotherapie steht auf dem Fundament der Wissenschaft. Wissenschaft hilft, ihre Theorien und ihre Wirksamkeit zu untersuchen und zu prüfen und all das zwingend nötige akademische Wissen verfügbar zu machen, das gebraucht wird, um den Menschen mit seinen psychischen Erkrankungen zu verstehen und kompetente Therapien zu entwickeln.</a:t>
            </a:r>
          </a:p>
          <a:p>
            <a:pPr marL="0" indent="0" algn="l">
              <a:buNone/>
            </a:pPr>
            <a:r>
              <a:rPr lang="de-DE" sz="1200" b="0" i="0" u="none" strike="noStrike" baseline="0" dirty="0">
                <a:solidFill>
                  <a:srgbClr val="000000"/>
                </a:solidFill>
                <a:latin typeface="FuturaSB-Light"/>
              </a:rPr>
              <a:t>Wir dürfen jedoch Forscher nicht mit Psychotherapeuten verwechseln. Und diese sollten diesem Irrtum auch nicht verfallen.</a:t>
            </a:r>
          </a:p>
          <a:p>
            <a:pPr marL="0" indent="0" algn="l">
              <a:buNone/>
            </a:pPr>
            <a:r>
              <a:rPr lang="de-DE" sz="1200" b="0" i="0" u="none" strike="noStrike" baseline="0" dirty="0">
                <a:solidFill>
                  <a:srgbClr val="1A3366"/>
                </a:solidFill>
                <a:latin typeface="FuturaSB-Light"/>
              </a:rPr>
              <a:t>Psychotherapie ist aber nicht Wissenschaft und praktizierende Psychotherapeuten dürfen sich nicht als Wissenschaftler verstehen, wenn sie mit dem Patienten Therapie machen.</a:t>
            </a:r>
          </a:p>
          <a:p>
            <a:pPr marL="0" indent="0" algn="l">
              <a:buNone/>
            </a:pPr>
            <a:r>
              <a:rPr lang="de-DE" sz="1200" b="0" i="0" u="none" strike="noStrike" baseline="0" dirty="0">
                <a:solidFill>
                  <a:srgbClr val="1A3366"/>
                </a:solidFill>
                <a:latin typeface="FuturaSB-Light"/>
              </a:rPr>
              <a:t>Vielmehr ist ihre Aufgabe, die psychotherapeutische Kunst des Heilens auszuüben und diese stetig zu verfeinern und weiterzuentwickeln – mit ihren Patienten, nicht im wissenschaftlichen Labor, um dann immer wieder zu prüfen, ob das Neue wissenschaftlich bestehen kann.</a:t>
            </a:r>
            <a:endParaRPr lang="de-DE" sz="1000" b="0" i="0" dirty="0">
              <a:solidFill>
                <a:srgbClr val="000000"/>
              </a:solidFill>
              <a:effectLst/>
              <a:latin typeface="arial" panose="020B0604020202020204" pitchFamily="34" charset="0"/>
            </a:endParaRPr>
          </a:p>
        </p:txBody>
      </p:sp>
      <p:sp>
        <p:nvSpPr>
          <p:cNvPr id="4" name="Fußzeilenplatzhalter 3">
            <a:extLst>
              <a:ext uri="{FF2B5EF4-FFF2-40B4-BE49-F238E27FC236}">
                <a16:creationId xmlns:a16="http://schemas.microsoft.com/office/drawing/2014/main" id="{8CE0B5F4-E5F3-44B1-926F-0AF0C73D9FD1}"/>
              </a:ext>
            </a:extLst>
          </p:cNvPr>
          <p:cNvSpPr>
            <a:spLocks noGrp="1"/>
          </p:cNvSpPr>
          <p:nvPr>
            <p:ph type="ftr" sz="quarter" idx="11"/>
          </p:nvPr>
        </p:nvSpPr>
        <p:spPr>
          <a:xfrm>
            <a:off x="4385139" y="6395288"/>
            <a:ext cx="3086100" cy="365125"/>
          </a:xfrm>
        </p:spPr>
        <p:txBody>
          <a:bodyPr/>
          <a:lstStyle/>
          <a:p>
            <a:r>
              <a:rPr lang="de-DE"/>
              <a:t>Neue Publikationen Serge Sulz 2025-06</a:t>
            </a:r>
            <a:endParaRPr lang="de-DE" dirty="0"/>
          </a:p>
        </p:txBody>
      </p:sp>
      <p:pic>
        <p:nvPicPr>
          <p:cNvPr id="8" name="Grafik 7">
            <a:extLst>
              <a:ext uri="{FF2B5EF4-FFF2-40B4-BE49-F238E27FC236}">
                <a16:creationId xmlns:a16="http://schemas.microsoft.com/office/drawing/2014/main" id="{7A32A86F-5443-47DA-943E-0D4B59D0DEA7}"/>
              </a:ext>
            </a:extLst>
          </p:cNvPr>
          <p:cNvPicPr>
            <a:picLocks noChangeAspect="1"/>
          </p:cNvPicPr>
          <p:nvPr/>
        </p:nvPicPr>
        <p:blipFill>
          <a:blip r:embed="rId2"/>
          <a:stretch>
            <a:fillRect/>
          </a:stretch>
        </p:blipFill>
        <p:spPr>
          <a:xfrm>
            <a:off x="195545" y="438639"/>
            <a:ext cx="4100230" cy="6243149"/>
          </a:xfrm>
          <a:prstGeom prst="rect">
            <a:avLst/>
          </a:prstGeom>
        </p:spPr>
      </p:pic>
    </p:spTree>
    <p:extLst>
      <p:ext uri="{BB962C8B-B14F-4D97-AF65-F5344CB8AC3E}">
        <p14:creationId xmlns:p14="http://schemas.microsoft.com/office/powerpoint/2010/main" val="267811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Neue Publikationen Serge Sulz 2025-06</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7631" y="1052737"/>
            <a:ext cx="1871759" cy="2648086"/>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197" y="4023067"/>
            <a:ext cx="1757453" cy="1509790"/>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32" y="1081314"/>
            <a:ext cx="1852708" cy="2619509"/>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9034" y="4047737"/>
            <a:ext cx="1800317" cy="1419298"/>
          </a:xfrm>
          <a:prstGeom prst="rect">
            <a:avLst/>
          </a:prstGeom>
        </p:spPr>
      </p:pic>
      <p:pic>
        <p:nvPicPr>
          <p:cNvPr id="9" name="Grafi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3632" y="1071787"/>
            <a:ext cx="1852708" cy="2609984"/>
          </a:xfrm>
          <a:prstGeom prst="rect">
            <a:avLst/>
          </a:prstGeom>
        </p:spPr>
      </p:pic>
      <p:pic>
        <p:nvPicPr>
          <p:cNvPr id="10" name="Grafi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1733" y="3958769"/>
            <a:ext cx="1814606" cy="1528841"/>
          </a:xfrm>
          <a:prstGeom prst="rect">
            <a:avLst/>
          </a:prstGeom>
        </p:spPr>
      </p:pic>
      <p:pic>
        <p:nvPicPr>
          <p:cNvPr id="4" name="Grafik 3"/>
          <p:cNvPicPr>
            <a:picLocks noChangeAspect="1"/>
          </p:cNvPicPr>
          <p:nvPr/>
        </p:nvPicPr>
        <p:blipFill>
          <a:blip r:embed="rId8"/>
          <a:stretch>
            <a:fillRect/>
          </a:stretch>
        </p:blipFill>
        <p:spPr>
          <a:xfrm>
            <a:off x="180475" y="1081313"/>
            <a:ext cx="2260869" cy="3131459"/>
          </a:xfrm>
          <a:prstGeom prst="rect">
            <a:avLst/>
          </a:prstGeom>
        </p:spPr>
      </p:pic>
      <p:sp>
        <p:nvSpPr>
          <p:cNvPr id="11" name="Titel 3">
            <a:extLst>
              <a:ext uri="{FF2B5EF4-FFF2-40B4-BE49-F238E27FC236}">
                <a16:creationId xmlns:a16="http://schemas.microsoft.com/office/drawing/2014/main" id="{55810F26-87F9-41C2-AB88-9FFCB88B548E}"/>
              </a:ext>
            </a:extLst>
          </p:cNvPr>
          <p:cNvSpPr txBox="1">
            <a:spLocks/>
          </p:cNvSpPr>
          <p:nvPr/>
        </p:nvSpPr>
        <p:spPr>
          <a:xfrm>
            <a:off x="141012" y="136523"/>
            <a:ext cx="9002988" cy="6582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dirty="0"/>
              <a:t>Sulz et al. Psychotherapiekarten für die Praxis </a:t>
            </a:r>
            <a:r>
              <a:rPr lang="de-DE" sz="2000" b="1" u="sng" dirty="0"/>
              <a:t>Sprechstundenkarten </a:t>
            </a:r>
            <a:r>
              <a:rPr lang="de-DE" sz="2000" dirty="0"/>
              <a:t>Depression, Angst &amp; Zwang, Alkoholismus, Schmerz, Psychotherapie-Grundkurs</a:t>
            </a:r>
          </a:p>
        </p:txBody>
      </p:sp>
    </p:spTree>
    <p:extLst>
      <p:ext uri="{BB962C8B-B14F-4D97-AF65-F5344CB8AC3E}">
        <p14:creationId xmlns:p14="http://schemas.microsoft.com/office/powerpoint/2010/main" val="4042833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7896225" cy="719138"/>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Beate Deckert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Psychotherapiekarten für die Praxis Depression</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PKP Handbuch Depression</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marL="0" indent="0" algn="l">
              <a:buNone/>
            </a:pPr>
            <a:r>
              <a:rPr lang="de-DE" sz="1200" b="0" i="0" dirty="0">
                <a:solidFill>
                  <a:srgbClr val="000000"/>
                </a:solidFill>
                <a:effectLst/>
                <a:latin typeface="arial" panose="020B0604020202020204" pitchFamily="34" charset="0"/>
              </a:rPr>
              <a:t>Buchreihe: CIP - Medien</a:t>
            </a:r>
          </a:p>
          <a:p>
            <a:pPr marL="0" indent="0" algn="l">
              <a:buNone/>
            </a:pPr>
            <a:r>
              <a:rPr lang="de-DE" sz="1200" b="0" i="0" dirty="0">
                <a:solidFill>
                  <a:srgbClr val="000000"/>
                </a:solidFill>
                <a:effectLst/>
                <a:latin typeface="arial" panose="020B0604020202020204" pitchFamily="34" charset="0"/>
              </a:rPr>
              <a:t>Verlag: Psychosozial-Verlag</a:t>
            </a:r>
          </a:p>
          <a:p>
            <a:pPr marL="0" indent="0" algn="l">
              <a:buNone/>
            </a:pPr>
            <a:r>
              <a:rPr lang="de-DE" sz="1200" b="0" i="0" dirty="0">
                <a:solidFill>
                  <a:srgbClr val="000000"/>
                </a:solidFill>
                <a:effectLst/>
                <a:latin typeface="arial" panose="020B0604020202020204" pitchFamily="34" charset="0"/>
              </a:rPr>
              <a:t>112 Seiten, Ringbuch, 215 x 300 mm</a:t>
            </a:r>
          </a:p>
          <a:p>
            <a:pPr marL="0" indent="0" algn="l">
              <a:buNone/>
            </a:pPr>
            <a:r>
              <a:rPr lang="de-DE" sz="1200" b="0" i="0" dirty="0">
                <a:solidFill>
                  <a:srgbClr val="000000"/>
                </a:solidFill>
                <a:effectLst/>
                <a:latin typeface="arial" panose="020B0604020202020204" pitchFamily="34" charset="0"/>
              </a:rPr>
              <a:t>1</a:t>
            </a:r>
          </a:p>
          <a:p>
            <a:pPr marL="0" indent="0" algn="l">
              <a:buNone/>
            </a:pPr>
            <a:r>
              <a:rPr lang="de-DE" sz="1200" b="0" i="0" dirty="0">
                <a:solidFill>
                  <a:srgbClr val="000000"/>
                </a:solidFill>
                <a:effectLst/>
                <a:latin typeface="arial" panose="020B0604020202020204" pitchFamily="34" charset="0"/>
              </a:rPr>
              <a:t>Erschienen im November 2012</a:t>
            </a:r>
          </a:p>
          <a:p>
            <a:pPr marL="0" indent="0" algn="l">
              <a:buNone/>
            </a:pPr>
            <a:r>
              <a:rPr lang="de-DE" sz="1200" b="0" i="0" dirty="0">
                <a:solidFill>
                  <a:srgbClr val="000000"/>
                </a:solidFill>
                <a:effectLst/>
                <a:latin typeface="arial" panose="020B0604020202020204" pitchFamily="34" charset="0"/>
              </a:rPr>
              <a:t>ISBN-13: 978-3-8629-4009-7, Bestell-Nr.: 82009</a:t>
            </a:r>
          </a:p>
          <a:p>
            <a:pPr marL="0" indent="0" algn="l">
              <a:buNone/>
            </a:pPr>
            <a:r>
              <a:rPr lang="de-DE" sz="1200" b="0" i="0" dirty="0">
                <a:solidFill>
                  <a:srgbClr val="000000"/>
                </a:solidFill>
                <a:effectLst/>
                <a:latin typeface="arial" panose="020B0604020202020204" pitchFamily="34" charset="0"/>
              </a:rPr>
              <a:t>Das PKP-Handbuch Depression ist zugleich in Therapiemanual zur kognitiv-behavioralen Behandlung depressiver Patienten. Es führt durch die Therapie mit sofort eins zu eins umsetzbaren Interventionen, die sich gut individualisieren lassen. Also keine </a:t>
            </a:r>
            <a:r>
              <a:rPr lang="de-DE" sz="1200" b="0" i="0" dirty="0" err="1">
                <a:solidFill>
                  <a:srgbClr val="000000"/>
                </a:solidFill>
                <a:effectLst/>
                <a:latin typeface="arial" panose="020B0604020202020204" pitchFamily="34" charset="0"/>
              </a:rPr>
              <a:t>Manualtherapie</a:t>
            </a:r>
            <a:r>
              <a:rPr lang="de-DE" sz="1200" b="0" i="0" dirty="0">
                <a:solidFill>
                  <a:srgbClr val="000000"/>
                </a:solidFill>
                <a:effectLst/>
                <a:latin typeface="arial" panose="020B0604020202020204" pitchFamily="34" charset="0"/>
              </a:rPr>
              <a:t>, sondern eine absolut individuelle Therapie. Das Angebot an Interventionen ist so groß, dass daraus für jeden Patienten die passendste Komposition ausgewählt werden kann. Es wird mit den wirksamsten Interventionen für den Symptombereich begonnen und dann die Schritte gegangen, die den Patienten zurück in das symptomfreie Leben führen. Ein kognitiv-behavioraler Ansatz, der sich konsequent dem emotionalen Erleben zuwendet, indem die Emotionsexposition (Freude, Trauer, Angst, Wut) von der Depression zurück zu emotionaler Vitalität führt. Therapeutischer Widerstand begegnet uns durch das frühe Schema der Überlebensregel, die wehrhaftes und sozial kompetentes Verhalten verbietet. Damit wird therapeutisch sehr elegant umgegangen (metakognitiver Ansatz).</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847476" y="6484778"/>
            <a:ext cx="30861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p>
        </p:txBody>
      </p:sp>
      <p:pic>
        <p:nvPicPr>
          <p:cNvPr id="7" name="Grafik 6">
            <a:extLst>
              <a:ext uri="{FF2B5EF4-FFF2-40B4-BE49-F238E27FC236}">
                <a16:creationId xmlns:a16="http://schemas.microsoft.com/office/drawing/2014/main" id="{FE2D6BD5-4C80-44A8-BAD6-777D731069ED}"/>
              </a:ext>
            </a:extLst>
          </p:cNvPr>
          <p:cNvPicPr>
            <a:picLocks noChangeAspect="1"/>
          </p:cNvPicPr>
          <p:nvPr/>
        </p:nvPicPr>
        <p:blipFill>
          <a:blip r:embed="rId3"/>
          <a:stretch>
            <a:fillRect/>
          </a:stretch>
        </p:blipFill>
        <p:spPr>
          <a:xfrm>
            <a:off x="180975" y="656280"/>
            <a:ext cx="4095750" cy="6065196"/>
          </a:xfrm>
          <a:prstGeom prst="rect">
            <a:avLst/>
          </a:prstGeom>
        </p:spPr>
      </p:pic>
    </p:spTree>
    <p:extLst>
      <p:ext uri="{BB962C8B-B14F-4D97-AF65-F5344CB8AC3E}">
        <p14:creationId xmlns:p14="http://schemas.microsoft.com/office/powerpoint/2010/main" val="3088761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4D612D8-DD16-034C-AA15-A505D2C01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044872"/>
            <a:ext cx="8876940" cy="5048424"/>
          </a:xfrm>
          <a:prstGeom prst="rect">
            <a:avLst/>
          </a:prstGeom>
        </p:spPr>
      </p:pic>
      <p:pic>
        <p:nvPicPr>
          <p:cNvPr id="12" name="Grafik 11">
            <a:extLst>
              <a:ext uri="{FF2B5EF4-FFF2-40B4-BE49-F238E27FC236}">
                <a16:creationId xmlns:a16="http://schemas.microsoft.com/office/drawing/2014/main" id="{C84CE0A9-66DA-7048-8962-B164C7DDE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026" y="0"/>
            <a:ext cx="4694738" cy="6858000"/>
          </a:xfrm>
          <a:prstGeom prst="rect">
            <a:avLst/>
          </a:prstGeom>
        </p:spPr>
      </p:pic>
      <p:sp>
        <p:nvSpPr>
          <p:cNvPr id="2" name="Fußzeilenplatzhalter 1">
            <a:extLst>
              <a:ext uri="{FF2B5EF4-FFF2-40B4-BE49-F238E27FC236}">
                <a16:creationId xmlns:a16="http://schemas.microsoft.com/office/drawing/2014/main" id="{0EEA2153-D3D7-8F40-5366-D6FE04BE96F0}"/>
              </a:ext>
            </a:extLst>
          </p:cNvPr>
          <p:cNvSpPr>
            <a:spLocks noGrp="1"/>
          </p:cNvSpPr>
          <p:nvPr>
            <p:ph type="ftr" sz="quarter" idx="11"/>
          </p:nvPr>
        </p:nvSpPr>
        <p:spPr/>
        <p:txBody>
          <a:bodyPr/>
          <a:lstStyle/>
          <a:p>
            <a:r>
              <a:rPr lang="de-DE"/>
              <a:t>Neue Publikationen Serge Sulz 2025-06</a:t>
            </a:r>
            <a:endParaRPr lang="de-DE" dirty="0"/>
          </a:p>
        </p:txBody>
      </p:sp>
    </p:spTree>
    <p:extLst>
      <p:ext uri="{BB962C8B-B14F-4D97-AF65-F5344CB8AC3E}">
        <p14:creationId xmlns:p14="http://schemas.microsoft.com/office/powerpoint/2010/main" val="204029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409575" y="16670"/>
            <a:ext cx="8658225" cy="719138"/>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Miriam Sichort-Hebing, Petra Jänsch</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Psychotherapiekarten für die Praxis Angst &amp; Zwang</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PKP Handbuch</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algn="l"/>
            <a:r>
              <a:rPr lang="de-DE" sz="1400" b="0" i="0" dirty="0">
                <a:solidFill>
                  <a:srgbClr val="000000"/>
                </a:solidFill>
                <a:effectLst/>
                <a:latin typeface="arial" panose="020B0604020202020204" pitchFamily="34" charset="0"/>
              </a:rPr>
              <a:t>Buchreihe: CIP - Medien</a:t>
            </a:r>
          </a:p>
          <a:p>
            <a:pPr algn="l"/>
            <a:r>
              <a:rPr lang="de-DE" sz="1400" b="0" i="0" dirty="0">
                <a:solidFill>
                  <a:srgbClr val="000000"/>
                </a:solidFill>
                <a:effectLst/>
                <a:latin typeface="arial" panose="020B0604020202020204" pitchFamily="34" charset="0"/>
              </a:rPr>
              <a:t>Verlag: Psychosozial-Verlag</a:t>
            </a:r>
          </a:p>
          <a:p>
            <a:pPr algn="l"/>
            <a:r>
              <a:rPr lang="de-DE" sz="1400" b="0" i="0" dirty="0">
                <a:solidFill>
                  <a:srgbClr val="000000"/>
                </a:solidFill>
                <a:effectLst/>
                <a:latin typeface="arial" panose="020B0604020202020204" pitchFamily="34" charset="0"/>
              </a:rPr>
              <a:t>144 Seiten, Ringbuch, 215 x 300 mm</a:t>
            </a:r>
          </a:p>
          <a:p>
            <a:pPr algn="l"/>
            <a:r>
              <a:rPr lang="de-DE" sz="1400" b="0" i="0" dirty="0">
                <a:solidFill>
                  <a:srgbClr val="000000"/>
                </a:solidFill>
                <a:effectLst/>
                <a:latin typeface="arial" panose="020B0604020202020204" pitchFamily="34" charset="0"/>
              </a:rPr>
              <a:t>Erschienen im Januar 2015</a:t>
            </a:r>
          </a:p>
          <a:p>
            <a:pPr algn="l"/>
            <a:r>
              <a:rPr lang="de-DE" sz="1400" b="0" i="0" dirty="0">
                <a:solidFill>
                  <a:srgbClr val="000000"/>
                </a:solidFill>
                <a:effectLst/>
                <a:latin typeface="arial" panose="020B0604020202020204" pitchFamily="34" charset="0"/>
              </a:rPr>
              <a:t>ISBN-13: 978-3-8629-4034-9, Bestell-Nr.: 82034</a:t>
            </a:r>
          </a:p>
          <a:p>
            <a:pPr algn="l"/>
            <a:r>
              <a:rPr lang="de-DE" sz="1400" b="0" i="0" dirty="0">
                <a:solidFill>
                  <a:srgbClr val="000000"/>
                </a:solidFill>
                <a:effectLst/>
                <a:latin typeface="arial" panose="020B0604020202020204" pitchFamily="34" charset="0"/>
              </a:rPr>
              <a:t>Das PKP-Handbuch Angst &amp; Zwang ist eine vollständiges Therapiemanual. Es ist identisch mit den Therapiekarten. Jede A4-Seite entspricht einer Therapiekarte – oben was gemacht wird, unten worauf es ankommt. Dem Patient kann eine Kopie dieser Seite mitgegeben werden. Für alle wichtigen Angststörungen und für die Zwangsstörung gibt es evidenzbasierte störungsspezifische Therapieanweisungen. Kurz und prägnant. Der Therapeut bewahrt zugleich den Überblick und kann eine konsequente Vorgehensweise einhalten, die therapeutische Wirksamkeit gewährleistet. Über die Symptombehandlung hinaus werden Fertigkeiten im Sozialverhalten und im Umgang mit Gefühlen aufgebaut sowie das dysfunktionale Schema der Überlebensregel modifiziert.</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5108048" y="6368802"/>
            <a:ext cx="30861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B7B0F0F3-894F-4078-81DD-6D237A2F2AC9}"/>
              </a:ext>
            </a:extLst>
          </p:cNvPr>
          <p:cNvPicPr>
            <a:picLocks noChangeAspect="1"/>
          </p:cNvPicPr>
          <p:nvPr/>
        </p:nvPicPr>
        <p:blipFill>
          <a:blip r:embed="rId3"/>
          <a:stretch>
            <a:fillRect/>
          </a:stretch>
        </p:blipFill>
        <p:spPr>
          <a:xfrm>
            <a:off x="180975" y="735808"/>
            <a:ext cx="4053422" cy="5985668"/>
          </a:xfrm>
          <a:prstGeom prst="rect">
            <a:avLst/>
          </a:prstGeom>
        </p:spPr>
      </p:pic>
    </p:spTree>
    <p:extLst>
      <p:ext uri="{BB962C8B-B14F-4D97-AF65-F5344CB8AC3E}">
        <p14:creationId xmlns:p14="http://schemas.microsoft.com/office/powerpoint/2010/main" val="3222413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7896225" cy="719138"/>
          </a:xfrm>
        </p:spPr>
        <p:txBody>
          <a:bodyPr>
            <a:noAutofit/>
          </a:bodyPr>
          <a:lstStyle/>
          <a:p>
            <a:pPr algn="l"/>
            <a:r>
              <a:rPr lang="de-DE" sz="1200" b="0" i="0" u="none" strike="noStrike" dirty="0">
                <a:solidFill>
                  <a:srgbClr val="000000"/>
                </a:solidFill>
                <a:effectLst/>
                <a:latin typeface="arial" panose="020B0604020202020204" pitchFamily="34" charset="0"/>
                <a:hlinkClick r:id="rId2" tooltip="zur Autorenseite von Serge K.D. Sulz"/>
              </a:rPr>
              <a:t>Serge K.D. Sulz</a:t>
            </a:r>
            <a:r>
              <a:rPr lang="de-DE" sz="1200" b="0" i="0" dirty="0">
                <a:solidFill>
                  <a:srgbClr val="000000"/>
                </a:solidFill>
                <a:effectLst/>
                <a:latin typeface="arial" panose="020B0604020202020204" pitchFamily="34" charset="0"/>
              </a:rPr>
              <a:t> et al. (</a:t>
            </a:r>
            <a:r>
              <a:rPr lang="de-DE" sz="1200" b="0" i="0" dirty="0" err="1">
                <a:solidFill>
                  <a:srgbClr val="000000"/>
                </a:solidFill>
                <a:effectLst/>
                <a:latin typeface="arial" panose="020B0604020202020204" pitchFamily="34" charset="0"/>
              </a:rPr>
              <a:t>Hg</a:t>
            </a:r>
            <a:r>
              <a:rPr lang="de-DE" sz="1200" b="0" i="0" dirty="0">
                <a:solidFill>
                  <a:srgbClr val="000000"/>
                </a:solidFill>
                <a:effectLst/>
                <a:latin typeface="arial" panose="020B0604020202020204" pitchFamily="34" charset="0"/>
              </a:rPr>
              <a:t>.)</a:t>
            </a:r>
            <a:br>
              <a:rPr lang="de-DE" sz="1200" b="0" i="0" dirty="0">
                <a:solidFill>
                  <a:srgbClr val="000000"/>
                </a:solidFill>
                <a:effectLst/>
                <a:latin typeface="arial" panose="020B0604020202020204" pitchFamily="34" charset="0"/>
              </a:rPr>
            </a:br>
            <a:r>
              <a:rPr lang="de-DE" sz="1200" b="1" i="0" dirty="0">
                <a:solidFill>
                  <a:srgbClr val="000000"/>
                </a:solidFill>
                <a:effectLst/>
                <a:latin typeface="arial" panose="020B0604020202020204" pitchFamily="34" charset="0"/>
              </a:rPr>
              <a:t>Psychotherapiekarten für die Praxis Alkoholabhängigkeit</a:t>
            </a:r>
            <a:br>
              <a:rPr lang="de-DE" sz="1200" b="1" i="0" dirty="0">
                <a:solidFill>
                  <a:srgbClr val="000000"/>
                </a:solidFill>
                <a:effectLst/>
                <a:latin typeface="arial" panose="020B0604020202020204" pitchFamily="34" charset="0"/>
              </a:rPr>
            </a:br>
            <a:r>
              <a:rPr lang="de-DE" sz="1200" b="1" i="0" dirty="0">
                <a:solidFill>
                  <a:srgbClr val="000000"/>
                </a:solidFill>
                <a:effectLst/>
                <a:latin typeface="arial" panose="020B0604020202020204" pitchFamily="34" charset="0"/>
              </a:rPr>
              <a:t>PKP Handbuch Alkohol</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marL="0" indent="0" algn="l">
              <a:buNone/>
            </a:pPr>
            <a:r>
              <a:rPr lang="de-DE" sz="1200" b="0" i="0" dirty="0">
                <a:solidFill>
                  <a:srgbClr val="000000"/>
                </a:solidFill>
                <a:effectLst/>
                <a:latin typeface="arial" panose="020B0604020202020204" pitchFamily="34" charset="0"/>
              </a:rPr>
              <a:t>Buchreihe: CIP - Medien</a:t>
            </a:r>
          </a:p>
          <a:p>
            <a:pPr marL="0" indent="0" algn="l">
              <a:buNone/>
            </a:pPr>
            <a:r>
              <a:rPr lang="de-DE" sz="1200" b="0" i="0" dirty="0">
                <a:solidFill>
                  <a:srgbClr val="000000"/>
                </a:solidFill>
                <a:effectLst/>
                <a:latin typeface="arial" panose="020B0604020202020204" pitchFamily="34" charset="0"/>
              </a:rPr>
              <a:t>Verlag: Psychosozial-Verlag</a:t>
            </a:r>
          </a:p>
          <a:p>
            <a:pPr marL="0" indent="0" algn="l">
              <a:buNone/>
            </a:pPr>
            <a:r>
              <a:rPr lang="de-DE" sz="1200" b="0" i="0" dirty="0">
                <a:solidFill>
                  <a:srgbClr val="000000"/>
                </a:solidFill>
                <a:effectLst/>
                <a:latin typeface="arial" panose="020B0604020202020204" pitchFamily="34" charset="0"/>
              </a:rPr>
              <a:t>126 Seiten, Ringbuch, 215 x 300 mm</a:t>
            </a:r>
          </a:p>
          <a:p>
            <a:pPr marL="0" indent="0" algn="l">
              <a:buNone/>
            </a:pPr>
            <a:r>
              <a:rPr lang="de-DE" sz="1200" b="0" i="0" dirty="0">
                <a:solidFill>
                  <a:srgbClr val="000000"/>
                </a:solidFill>
                <a:effectLst/>
                <a:latin typeface="arial" panose="020B0604020202020204" pitchFamily="34" charset="0"/>
              </a:rPr>
              <a:t>Erschienen im November 2012</a:t>
            </a:r>
          </a:p>
          <a:p>
            <a:pPr marL="0" indent="0" algn="l">
              <a:buNone/>
            </a:pPr>
            <a:r>
              <a:rPr lang="de-DE" sz="1200" b="0" i="0" dirty="0">
                <a:solidFill>
                  <a:srgbClr val="000000"/>
                </a:solidFill>
                <a:effectLst/>
                <a:latin typeface="arial" panose="020B0604020202020204" pitchFamily="34" charset="0"/>
              </a:rPr>
              <a:t>ISBN-13: 978-3-8629-4008-0, Bestell-Nr.: 82008</a:t>
            </a:r>
          </a:p>
          <a:p>
            <a:pPr marL="0" indent="0" algn="l">
              <a:buNone/>
            </a:pPr>
            <a:r>
              <a:rPr lang="de-DE" sz="1200" b="0" i="0" dirty="0">
                <a:solidFill>
                  <a:srgbClr val="000000"/>
                </a:solidFill>
                <a:effectLst/>
                <a:latin typeface="arial" panose="020B0604020202020204" pitchFamily="34" charset="0"/>
              </a:rPr>
              <a:t>Das PKP-Handbuch Alkoholabhängigkeit ist eine wertvolle Hilfe und Orientierung im Dickicht der Suchtbehandlung. Der Therapeut bewahrt den Überblick und kann eine konsequente Vorgehensweise einhalten, die Abstinenz sichert und Rückfälle selten werden lässt. Die wichtigsten und </a:t>
            </a:r>
            <a:r>
              <a:rPr lang="de-DE" sz="1200" b="0" i="0" dirty="0" err="1">
                <a:solidFill>
                  <a:srgbClr val="000000"/>
                </a:solidFill>
                <a:effectLst/>
                <a:latin typeface="arial" panose="020B0604020202020204" pitchFamily="34" charset="0"/>
              </a:rPr>
              <a:t>bewärtesten</a:t>
            </a:r>
            <a:r>
              <a:rPr lang="de-DE" sz="1200" b="0" i="0" dirty="0">
                <a:solidFill>
                  <a:srgbClr val="000000"/>
                </a:solidFill>
                <a:effectLst/>
                <a:latin typeface="arial" panose="020B0604020202020204" pitchFamily="34" charset="0"/>
              </a:rPr>
              <a:t> </a:t>
            </a:r>
            <a:r>
              <a:rPr lang="de-DE" sz="1200" b="0" i="0" dirty="0" err="1">
                <a:solidFill>
                  <a:srgbClr val="000000"/>
                </a:solidFill>
                <a:effectLst/>
                <a:latin typeface="arial" panose="020B0604020202020204" pitchFamily="34" charset="0"/>
              </a:rPr>
              <a:t>Inverventionen</a:t>
            </a:r>
            <a:r>
              <a:rPr lang="de-DE" sz="1200" b="0" i="0" dirty="0">
                <a:solidFill>
                  <a:srgbClr val="000000"/>
                </a:solidFill>
                <a:effectLst/>
                <a:latin typeface="arial" panose="020B0604020202020204" pitchFamily="34" charset="0"/>
              </a:rPr>
              <a:t> der </a:t>
            </a:r>
            <a:r>
              <a:rPr lang="de-DE" sz="1200" b="0" i="0" dirty="0" err="1">
                <a:solidFill>
                  <a:srgbClr val="000000"/>
                </a:solidFill>
                <a:effectLst/>
                <a:latin typeface="arial" panose="020B0604020202020204" pitchFamily="34" charset="0"/>
              </a:rPr>
              <a:t>Alkoholismusbehandlung</a:t>
            </a:r>
            <a:r>
              <a:rPr lang="de-DE" sz="1200" b="0" i="0" dirty="0">
                <a:solidFill>
                  <a:srgbClr val="000000"/>
                </a:solidFill>
                <a:effectLst/>
                <a:latin typeface="arial" panose="020B0604020202020204" pitchFamily="34" charset="0"/>
              </a:rPr>
              <a:t>, angefangen von der motivationalen Gesprächsführung, über Inanspruchnahme von Hilfen und Helfern, eigener </a:t>
            </a:r>
            <a:r>
              <a:rPr lang="de-DE" sz="1200" b="0" i="0" dirty="0" err="1">
                <a:solidFill>
                  <a:srgbClr val="000000"/>
                </a:solidFill>
                <a:effectLst/>
                <a:latin typeface="arial" panose="020B0604020202020204" pitchFamily="34" charset="0"/>
              </a:rPr>
              <a:t>Ressourcenutilisierung</a:t>
            </a:r>
            <a:r>
              <a:rPr lang="de-DE" sz="1200" b="0" i="0" dirty="0">
                <a:solidFill>
                  <a:srgbClr val="000000"/>
                </a:solidFill>
                <a:effectLst/>
                <a:latin typeface="arial" panose="020B0604020202020204" pitchFamily="34" charset="0"/>
              </a:rPr>
              <a:t>, Umgang mit </a:t>
            </a:r>
            <a:r>
              <a:rPr lang="de-DE" sz="1200" b="0" i="0" dirty="0" err="1">
                <a:solidFill>
                  <a:srgbClr val="000000"/>
                </a:solidFill>
                <a:effectLst/>
                <a:latin typeface="arial" panose="020B0604020202020204" pitchFamily="34" charset="0"/>
              </a:rPr>
              <a:t>Craving</a:t>
            </a:r>
            <a:r>
              <a:rPr lang="de-DE" sz="1200" b="0" i="0" dirty="0">
                <a:solidFill>
                  <a:srgbClr val="000000"/>
                </a:solidFill>
                <a:effectLst/>
                <a:latin typeface="arial" panose="020B0604020202020204" pitchFamily="34" charset="0"/>
              </a:rPr>
              <a:t> und Rückfällen bis zu Emotionstraining mit dem Ziel zunehmend gelingender Affektregulierung und Beziehungskompetenz sind ebenso Inhalt wie die unverzichtbare Arbeit mit dem frühen Schema der Überlebensregel, die zur Symptombildung führte und die Störung aufrecht erhält. Das Prinzip der Therapiekarten findet sich in den Handbüchern wieder. Auf jeder A4-Seite oben die Kartenvorderseite, die die konkrete Intervention enthält und auf der oft etwas ausgefüllt wird, und unten die Rückseite, die erläutert, worauf es bei der Intervention ankommt. Die ganze A4-Seite kann für den Patienten kopiert werden, so dass er das Blatt mitnehmen kann.</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5133975" y="6356351"/>
            <a:ext cx="30861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E68B52B8-7221-4D7C-9531-7ED456A69234}"/>
              </a:ext>
            </a:extLst>
          </p:cNvPr>
          <p:cNvPicPr>
            <a:picLocks noChangeAspect="1"/>
          </p:cNvPicPr>
          <p:nvPr/>
        </p:nvPicPr>
        <p:blipFill>
          <a:blip r:embed="rId3"/>
          <a:stretch>
            <a:fillRect/>
          </a:stretch>
        </p:blipFill>
        <p:spPr>
          <a:xfrm>
            <a:off x="104776" y="573961"/>
            <a:ext cx="4314826" cy="6147515"/>
          </a:xfrm>
          <a:prstGeom prst="rect">
            <a:avLst/>
          </a:prstGeom>
        </p:spPr>
      </p:pic>
    </p:spTree>
    <p:extLst>
      <p:ext uri="{BB962C8B-B14F-4D97-AF65-F5344CB8AC3E}">
        <p14:creationId xmlns:p14="http://schemas.microsoft.com/office/powerpoint/2010/main" val="235798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8658225" cy="719138"/>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Psychotherapie-Grundkurs und Praxisleitfaden: Therapie-Durchführung in Klinik und Praxis</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PKP-Handbuch Grundkurs</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marL="0" indent="0" algn="l">
              <a:buNone/>
            </a:pPr>
            <a:r>
              <a:rPr lang="de-DE" sz="1400" b="0" i="0" dirty="0">
                <a:solidFill>
                  <a:srgbClr val="000000"/>
                </a:solidFill>
                <a:effectLst/>
                <a:latin typeface="arial" panose="020B0604020202020204" pitchFamily="34" charset="0"/>
              </a:rPr>
              <a:t>Buchreihe: CIP - Medien</a:t>
            </a:r>
          </a:p>
          <a:p>
            <a:pPr marL="0" indent="0" algn="l">
              <a:buNone/>
            </a:pPr>
            <a:r>
              <a:rPr lang="de-DE" sz="1400" b="0" i="0" dirty="0">
                <a:solidFill>
                  <a:srgbClr val="000000"/>
                </a:solidFill>
                <a:effectLst/>
                <a:latin typeface="arial" panose="020B0604020202020204" pitchFamily="34" charset="0"/>
              </a:rPr>
              <a:t>Verlag: Psychosozial-Verlag</a:t>
            </a:r>
          </a:p>
          <a:p>
            <a:pPr marL="0" indent="0" algn="l">
              <a:buNone/>
            </a:pPr>
            <a:r>
              <a:rPr lang="de-DE" sz="1400" b="0" i="0" dirty="0">
                <a:solidFill>
                  <a:srgbClr val="000000"/>
                </a:solidFill>
                <a:effectLst/>
                <a:latin typeface="arial" panose="020B0604020202020204" pitchFamily="34" charset="0"/>
              </a:rPr>
              <a:t>108 Seiten, Broschur, 210 x 295 mm</a:t>
            </a:r>
          </a:p>
          <a:p>
            <a:pPr marL="0" indent="0" algn="l">
              <a:buNone/>
            </a:pPr>
            <a:r>
              <a:rPr lang="de-DE" sz="1400" b="0" i="0" dirty="0">
                <a:solidFill>
                  <a:srgbClr val="000000"/>
                </a:solidFill>
                <a:effectLst/>
                <a:latin typeface="arial" panose="020B0604020202020204" pitchFamily="34" charset="0"/>
              </a:rPr>
              <a:t>Erschienen im März 2013</a:t>
            </a:r>
          </a:p>
          <a:p>
            <a:pPr marL="0" indent="0" algn="l">
              <a:buNone/>
            </a:pPr>
            <a:r>
              <a:rPr lang="de-DE" sz="1400" b="0" i="0" dirty="0">
                <a:solidFill>
                  <a:srgbClr val="000000"/>
                </a:solidFill>
                <a:effectLst/>
                <a:latin typeface="arial" panose="020B0604020202020204" pitchFamily="34" charset="0"/>
              </a:rPr>
              <a:t>ISBN-13: 978-3-8629-4010-3, Bestell-Nr.: 82010</a:t>
            </a:r>
          </a:p>
          <a:p>
            <a:pPr marL="0" indent="0" algn="l">
              <a:buNone/>
            </a:pPr>
            <a:r>
              <a:rPr lang="de-DE" sz="1400" b="0" i="0" dirty="0">
                <a:solidFill>
                  <a:srgbClr val="000000"/>
                </a:solidFill>
                <a:effectLst/>
                <a:latin typeface="arial" panose="020B0604020202020204" pitchFamily="34" charset="0"/>
              </a:rPr>
              <a:t>Eine praktische Einführung in die Praxis psychotherapeutischen Handelns. Parallel zum Theoriestudium werden die wichtigsten Schritte der konkreten Arbeit mit dem Patienten anschaulich und sofort umsetzbar auf Therapiekarten vermittelt. Diese dienen Therapeut und Patient als Orientierung und Veranschaulichung – ansprechend und motivierend. Erstgespräch, Verhaltensanalyse, Zielanalyse, Therapieplanung, störungsübergreifende wichtige Interventionen – was wird wie gemacht und worauf kommt es an? Sowohl die Therapiekarten als auch das Spiral-Handbuch bieten alle notwendigen Materialien. Schnell verfügbar, plausibel und sofort in die Praxis gehend. Die Dokumentation erfolgt ohne weiteren Zeitaufwand. Erweiterbar auf spezifische Störungen wie Depression, Alkoholismus, Angststörungen.</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572000" y="6366625"/>
            <a:ext cx="30861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Grafik 6">
            <a:extLst>
              <a:ext uri="{FF2B5EF4-FFF2-40B4-BE49-F238E27FC236}">
                <a16:creationId xmlns:a16="http://schemas.microsoft.com/office/drawing/2014/main" id="{45E1E948-890F-4314-B762-E45039DD0FC7}"/>
              </a:ext>
            </a:extLst>
          </p:cNvPr>
          <p:cNvPicPr>
            <a:picLocks noChangeAspect="1"/>
          </p:cNvPicPr>
          <p:nvPr/>
        </p:nvPicPr>
        <p:blipFill>
          <a:blip r:embed="rId3"/>
          <a:stretch>
            <a:fillRect/>
          </a:stretch>
        </p:blipFill>
        <p:spPr>
          <a:xfrm>
            <a:off x="395288" y="645319"/>
            <a:ext cx="4024313" cy="6011318"/>
          </a:xfrm>
          <a:prstGeom prst="rect">
            <a:avLst/>
          </a:prstGeom>
        </p:spPr>
      </p:pic>
    </p:spTree>
    <p:extLst>
      <p:ext uri="{BB962C8B-B14F-4D97-AF65-F5344CB8AC3E}">
        <p14:creationId xmlns:p14="http://schemas.microsoft.com/office/powerpoint/2010/main" val="666302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8658225" cy="719138"/>
          </a:xfrm>
        </p:spPr>
        <p:txBody>
          <a:bodyPr>
            <a:noAutofit/>
          </a:bodyPr>
          <a:lstStyle/>
          <a:p>
            <a:pPr algn="l"/>
            <a:r>
              <a:rPr lang="de-DE" sz="1400" b="0" i="0" dirty="0">
                <a:solidFill>
                  <a:srgbClr val="000000"/>
                </a:solidFill>
                <a:effectLst/>
                <a:latin typeface="arial" panose="020B0604020202020204" pitchFamily="34" charset="0"/>
              </a:rPr>
              <a:t>Serge K. D. Sulz, Thomas Bronisch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Therapie von Störungen der Emotionsregulation</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 2017, 22 (1)</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marL="0" indent="0" algn="l">
              <a:buNone/>
            </a:pPr>
            <a:r>
              <a:rPr lang="de-DE" sz="1400" b="0" i="0" dirty="0">
                <a:solidFill>
                  <a:srgbClr val="000000"/>
                </a:solidFill>
                <a:effectLst/>
                <a:latin typeface="arial" panose="020B0604020202020204" pitchFamily="34" charset="0"/>
              </a:rPr>
              <a:t>Zeitschrift: Psychotherapie (ISSN: 2364-1517)</a:t>
            </a:r>
          </a:p>
          <a:p>
            <a:pPr marL="0" indent="0" algn="l">
              <a:buNone/>
            </a:pPr>
            <a:r>
              <a:rPr lang="de-DE" sz="1400" b="0" i="0" dirty="0">
                <a:solidFill>
                  <a:srgbClr val="000000"/>
                </a:solidFill>
                <a:effectLst/>
                <a:latin typeface="arial" panose="020B0604020202020204" pitchFamily="34" charset="0"/>
              </a:rPr>
              <a:t>Verlag: Psychosozial-Verlag</a:t>
            </a:r>
          </a:p>
          <a:p>
            <a:pPr marL="0" indent="0" algn="l">
              <a:buNone/>
            </a:pPr>
            <a:r>
              <a:rPr lang="de-DE" sz="1400" b="0" i="0" dirty="0">
                <a:solidFill>
                  <a:srgbClr val="000000"/>
                </a:solidFill>
                <a:effectLst/>
                <a:latin typeface="arial" panose="020B0604020202020204" pitchFamily="34" charset="0"/>
              </a:rPr>
              <a:t>209 Seiten, Broschur, 170 x 240 mm</a:t>
            </a:r>
          </a:p>
          <a:p>
            <a:pPr marL="0" indent="0" algn="l">
              <a:buNone/>
            </a:pPr>
            <a:r>
              <a:rPr lang="de-DE" sz="1400" b="0" i="0" dirty="0">
                <a:solidFill>
                  <a:srgbClr val="000000"/>
                </a:solidFill>
                <a:effectLst/>
                <a:latin typeface="arial" panose="020B0604020202020204" pitchFamily="34" charset="0"/>
              </a:rPr>
              <a:t>Erschienen im Januar 2017</a:t>
            </a:r>
          </a:p>
          <a:p>
            <a:pPr marL="0" indent="0" algn="l">
              <a:buNone/>
            </a:pPr>
            <a:r>
              <a:rPr lang="de-DE" sz="1400" b="0" i="0" dirty="0">
                <a:solidFill>
                  <a:srgbClr val="000000"/>
                </a:solidFill>
                <a:effectLst/>
                <a:latin typeface="arial" panose="020B0604020202020204" pitchFamily="34" charset="0"/>
              </a:rPr>
              <a:t>ISBN-13: 978-3-8629-4045-5, Bestell-Nr.: 82045</a:t>
            </a:r>
          </a:p>
          <a:p>
            <a:pPr marL="0" indent="0" algn="l">
              <a:buNone/>
            </a:pPr>
            <a:r>
              <a:rPr lang="de-DE" sz="1400" b="0" i="0" dirty="0">
                <a:solidFill>
                  <a:srgbClr val="000000"/>
                </a:solidFill>
                <a:effectLst/>
                <a:latin typeface="arial" panose="020B0604020202020204" pitchFamily="34" charset="0"/>
              </a:rPr>
              <a:t>Misslingende Emotionsregulation ist die Ursache von psychischen und psychosomatischen Störungen und von Persönlichkeitsstörungen. Ihre Therapie steht deshalb im Fokus jeglicher Psychotherapie. Heute gibt es mehrere sehr wirksame Vorgehensweisen, die sich zum Teil auf wertvolle Weise ergänzen. Dieses Buch gibt den aktuellsten Stand klinischer Erfahrung wieder und hilft, ein neues und tiefes Verständnis der Herkunft, der Auswirkungen und der Behandlung von Emotionsregulationsstörungen zu bekommen. Eine bisher nicht da gewesene Zusammenschau innovativer Therapieansätze (Psychoanalyse, Konzentrative Bewegungstherapie, Dialektisch-Behaviorale Therapie DBT, Mentalisierung MBT, Achtsamkeit, EFT, </a:t>
            </a:r>
            <a:r>
              <a:rPr lang="de-DE" sz="1400" b="0" i="0" dirty="0" err="1">
                <a:solidFill>
                  <a:srgbClr val="000000"/>
                </a:solidFill>
                <a:effectLst/>
                <a:latin typeface="arial" panose="020B0604020202020204" pitchFamily="34" charset="0"/>
              </a:rPr>
              <a:t>Pessotherapie</a:t>
            </a:r>
            <a:r>
              <a:rPr lang="de-DE" sz="1400" b="0" i="0" dirty="0">
                <a:solidFill>
                  <a:srgbClr val="000000"/>
                </a:solidFill>
                <a:effectLst/>
                <a:latin typeface="arial" panose="020B0604020202020204" pitchFamily="34" charset="0"/>
              </a:rPr>
              <a:t>, Strategische Entwicklung, Embodiment).</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826927" y="6337301"/>
            <a:ext cx="30861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p>
        </p:txBody>
      </p:sp>
      <p:pic>
        <p:nvPicPr>
          <p:cNvPr id="6" name="Grafik 5">
            <a:extLst>
              <a:ext uri="{FF2B5EF4-FFF2-40B4-BE49-F238E27FC236}">
                <a16:creationId xmlns:a16="http://schemas.microsoft.com/office/drawing/2014/main" id="{94971E43-7794-4663-BBE0-A50A5DA2EF45}"/>
              </a:ext>
            </a:extLst>
          </p:cNvPr>
          <p:cNvPicPr>
            <a:picLocks noChangeAspect="1"/>
          </p:cNvPicPr>
          <p:nvPr/>
        </p:nvPicPr>
        <p:blipFill>
          <a:blip r:embed="rId2"/>
          <a:stretch>
            <a:fillRect/>
          </a:stretch>
        </p:blipFill>
        <p:spPr>
          <a:xfrm>
            <a:off x="323850" y="626269"/>
            <a:ext cx="4099472" cy="6076157"/>
          </a:xfrm>
          <a:prstGeom prst="rect">
            <a:avLst/>
          </a:prstGeom>
        </p:spPr>
      </p:pic>
    </p:spTree>
    <p:extLst>
      <p:ext uri="{BB962C8B-B14F-4D97-AF65-F5344CB8AC3E}">
        <p14:creationId xmlns:p14="http://schemas.microsoft.com/office/powerpoint/2010/main" val="2233122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623887" y="136524"/>
            <a:ext cx="7896225" cy="719138"/>
          </a:xfrm>
        </p:spPr>
        <p:txBody>
          <a:bodyPr>
            <a:noAutofit/>
          </a:bodyPr>
          <a:lstStyle/>
          <a:p>
            <a:pPr algn="l"/>
            <a:r>
              <a:rPr lang="de-DE" sz="1400" b="0" i="0" dirty="0">
                <a:solidFill>
                  <a:srgbClr val="000000"/>
                </a:solidFill>
                <a:effectLst/>
                <a:latin typeface="arial" panose="020B0604020202020204" pitchFamily="34" charset="0"/>
              </a:rPr>
              <a:t>Serge K. D. Sulz, Siegfried Höfling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Heilende Zeit - Zeitsensibilität in Kurzzeit-Psychotherapien</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 2018, 23 (1)</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686300" y="496094"/>
            <a:ext cx="4343400" cy="6076156"/>
          </a:xfrm>
        </p:spPr>
        <p:txBody>
          <a:bodyPr>
            <a:noAutofit/>
          </a:bodyPr>
          <a:lstStyle/>
          <a:p>
            <a:pPr marL="0" indent="0" algn="l">
              <a:buNone/>
            </a:pPr>
            <a:r>
              <a:rPr lang="de-DE" sz="1400" b="0" i="0" dirty="0">
                <a:solidFill>
                  <a:srgbClr val="000000"/>
                </a:solidFill>
                <a:effectLst/>
                <a:latin typeface="arial" panose="020B0604020202020204" pitchFamily="34" charset="0"/>
              </a:rPr>
              <a:t>Zeitschrift: Psychotherapie (ISSN: 2364-1517)</a:t>
            </a:r>
          </a:p>
          <a:p>
            <a:pPr marL="0" indent="0" algn="l">
              <a:buNone/>
            </a:pPr>
            <a:r>
              <a:rPr lang="de-DE" sz="1400" b="0" i="0" dirty="0">
                <a:solidFill>
                  <a:srgbClr val="000000"/>
                </a:solidFill>
                <a:effectLst/>
                <a:latin typeface="arial" panose="020B0604020202020204" pitchFamily="34" charset="0"/>
              </a:rPr>
              <a:t>Verlag: Psychosozial-Verlag</a:t>
            </a:r>
          </a:p>
          <a:p>
            <a:pPr marL="0" indent="0" algn="l">
              <a:buNone/>
            </a:pPr>
            <a:r>
              <a:rPr lang="de-DE" sz="1400" b="0" i="0" dirty="0">
                <a:solidFill>
                  <a:srgbClr val="000000"/>
                </a:solidFill>
                <a:effectLst/>
                <a:latin typeface="arial" panose="020B0604020202020204" pitchFamily="34" charset="0"/>
              </a:rPr>
              <a:t>234 Seiten, Broschur, 170 x 240 mm</a:t>
            </a:r>
          </a:p>
          <a:p>
            <a:pPr marL="0" indent="0" algn="l">
              <a:buNone/>
            </a:pPr>
            <a:r>
              <a:rPr lang="de-DE" sz="1400" b="0" i="0" dirty="0">
                <a:solidFill>
                  <a:srgbClr val="000000"/>
                </a:solidFill>
                <a:effectLst/>
                <a:latin typeface="arial" panose="020B0604020202020204" pitchFamily="34" charset="0"/>
              </a:rPr>
              <a:t>Erschienen im Januar 2018</a:t>
            </a:r>
          </a:p>
          <a:p>
            <a:pPr marL="0" indent="0" algn="l">
              <a:buNone/>
            </a:pPr>
            <a:r>
              <a:rPr lang="de-DE" sz="1400" b="0" i="0" dirty="0">
                <a:solidFill>
                  <a:srgbClr val="000000"/>
                </a:solidFill>
                <a:effectLst/>
                <a:latin typeface="arial" panose="020B0604020202020204" pitchFamily="34" charset="0"/>
              </a:rPr>
              <a:t>ISBN-13: 978-3-8629-4058-5, Bestell-Nr.: 82058</a:t>
            </a:r>
          </a:p>
          <a:p>
            <a:pPr marL="0" indent="0" algn="l">
              <a:buNone/>
            </a:pPr>
            <a:r>
              <a:rPr lang="de-DE" sz="1400" b="0" i="0" dirty="0">
                <a:solidFill>
                  <a:srgbClr val="000000"/>
                </a:solidFill>
                <a:effectLst/>
                <a:latin typeface="arial" panose="020B0604020202020204" pitchFamily="34" charset="0"/>
              </a:rPr>
              <a:t>Der Trend zu immer längeren Therapien entstand durch das immer größer werdende Interesse der PsychotherapeutInnen an der Behandlung von Persönlichkeitsstörungen, angeregt durch Therapien der dritten Welle (DBT, Schematherapie) und durch die </a:t>
            </a:r>
            <a:r>
              <a:rPr lang="de-DE" sz="1400" b="0" i="0" dirty="0" err="1">
                <a:solidFill>
                  <a:srgbClr val="000000"/>
                </a:solidFill>
                <a:effectLst/>
                <a:latin typeface="arial" panose="020B0604020202020204" pitchFamily="34" charset="0"/>
              </a:rPr>
              <a:t>Mentalisierungsbasierte</a:t>
            </a:r>
            <a:r>
              <a:rPr lang="de-DE" sz="1400" b="0" i="0" dirty="0">
                <a:solidFill>
                  <a:srgbClr val="000000"/>
                </a:solidFill>
                <a:effectLst/>
                <a:latin typeface="arial" panose="020B0604020202020204" pitchFamily="34" charset="0"/>
              </a:rPr>
              <a:t> Therapie. Aber nicht nur Persönlichkeitsstörungen wurden so behandelt, sondern auch dysfunktionale Persönlichkeitsstile, die im engeren Sinne noch nicht pathologisch waren. Der Faktor Zeit geriet immer mehr aus dem Blick der PsychotherapeutInnen. Die Änderung der Psychotherapierichtlinien vor einem Jahr führte zu einer differenzierteren Möglichkeit, Zeit als wichtigen Faktor der Therapie besser zu berücksichtigen. Es war für viele fast ein Aha-Erlebnis, dass die Möglichkeit zu kurzen Therapien ja auch besteht. Der vorliegende Band widmet sich der Zeitsensitivität in der Therapie.</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686300" y="6389349"/>
            <a:ext cx="30861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8751E31F-A417-455F-91B7-30C1E1CD4AC0}"/>
              </a:ext>
            </a:extLst>
          </p:cNvPr>
          <p:cNvPicPr>
            <a:picLocks noChangeAspect="1"/>
          </p:cNvPicPr>
          <p:nvPr/>
        </p:nvPicPr>
        <p:blipFill>
          <a:blip r:embed="rId2"/>
          <a:stretch>
            <a:fillRect/>
          </a:stretch>
        </p:blipFill>
        <p:spPr>
          <a:xfrm>
            <a:off x="133350" y="855663"/>
            <a:ext cx="4395205" cy="5865812"/>
          </a:xfrm>
          <a:prstGeom prst="rect">
            <a:avLst/>
          </a:prstGeom>
        </p:spPr>
      </p:pic>
    </p:spTree>
    <p:extLst>
      <p:ext uri="{BB962C8B-B14F-4D97-AF65-F5344CB8AC3E}">
        <p14:creationId xmlns:p14="http://schemas.microsoft.com/office/powerpoint/2010/main" val="1016953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239212C-1D03-4CFA-A15F-F694FC06BE1B}"/>
              </a:ext>
            </a:extLst>
          </p:cNvPr>
          <p:cNvSpPr>
            <a:spLocks noGrp="1"/>
          </p:cNvSpPr>
          <p:nvPr>
            <p:ph type="title"/>
          </p:nvPr>
        </p:nvSpPr>
        <p:spPr>
          <a:xfrm>
            <a:off x="628650" y="365126"/>
            <a:ext cx="7886700" cy="315911"/>
          </a:xfrm>
        </p:spPr>
        <p:txBody>
          <a:bodyPr>
            <a:normAutofit fontScale="90000"/>
          </a:bodyPr>
          <a:lstStyle/>
          <a:p>
            <a:r>
              <a:rPr lang="de-DE" sz="3200" dirty="0"/>
              <a:t>Literatur – neue Sulz-Publikationen ab 2015</a:t>
            </a:r>
          </a:p>
        </p:txBody>
      </p:sp>
      <p:sp>
        <p:nvSpPr>
          <p:cNvPr id="5" name="Inhaltsplatzhalter 4">
            <a:extLst>
              <a:ext uri="{FF2B5EF4-FFF2-40B4-BE49-F238E27FC236}">
                <a16:creationId xmlns:a16="http://schemas.microsoft.com/office/drawing/2014/main" id="{F7D0F656-B6A4-4A4B-B076-3DD181F5FEAF}"/>
              </a:ext>
            </a:extLst>
          </p:cNvPr>
          <p:cNvSpPr>
            <a:spLocks noGrp="1"/>
          </p:cNvSpPr>
          <p:nvPr>
            <p:ph idx="1"/>
          </p:nvPr>
        </p:nvSpPr>
        <p:spPr>
          <a:xfrm>
            <a:off x="628650" y="809625"/>
            <a:ext cx="7886700" cy="5367338"/>
          </a:xfrm>
        </p:spPr>
        <p:txBody>
          <a:bodyPr>
            <a:normAutofit fontScale="47500" lnSpcReduction="20000"/>
          </a:bodyPr>
          <a:lstStyle/>
          <a:p>
            <a:r>
              <a:rPr lang="de-DE" sz="1800" i="1" dirty="0">
                <a:effectLst/>
                <a:latin typeface="Calibri" panose="020F0502020204030204" pitchFamily="34" charset="0"/>
                <a:ea typeface="Calibri" panose="020F0502020204030204" pitchFamily="34" charset="0"/>
              </a:rPr>
              <a:t>Sulz (2021) Mentalisierungsfördernde Verhaltenstherapie. Entwicklung von Affektregulierung, Selbstwirksamkeit und Empathie Gießen: Psychosozial-Verlag</a:t>
            </a:r>
            <a:endParaRPr lang="de-DE" sz="1800" dirty="0">
              <a:effectLst/>
              <a:latin typeface="Calibri" panose="020F0502020204030204" pitchFamily="34" charset="0"/>
              <a:ea typeface="Calibri" panose="020F0502020204030204" pitchFamily="34" charset="0"/>
            </a:endParaRPr>
          </a:p>
          <a:p>
            <a:r>
              <a:rPr lang="de-DE" sz="1800" i="1" dirty="0">
                <a:effectLst/>
                <a:latin typeface="Calibri" panose="020F0502020204030204" pitchFamily="34" charset="0"/>
                <a:ea typeface="Calibri" panose="020F0502020204030204" pitchFamily="34" charset="0"/>
              </a:rPr>
              <a:t>Sulz (2022a) Heilung und Wachstum der verletzten Seele. Praxisleitfaden Mentalisierungsfördernde Verhaltenstherapie MVT. Gießen: Psychosozialverlag</a:t>
            </a:r>
            <a:endParaRPr lang="de-DE" sz="1800" dirty="0">
              <a:effectLst/>
              <a:latin typeface="Calibri" panose="020F0502020204030204" pitchFamily="34" charset="0"/>
              <a:ea typeface="Calibri" panose="020F0502020204030204" pitchFamily="34" charset="0"/>
            </a:endParaRPr>
          </a:p>
          <a:p>
            <a:r>
              <a:rPr lang="de-DE" sz="1800" i="1" dirty="0">
                <a:effectLst/>
                <a:latin typeface="Calibri" panose="020F0502020204030204" pitchFamily="34" charset="0"/>
                <a:ea typeface="Calibri" panose="020F0502020204030204" pitchFamily="34" charset="0"/>
              </a:rPr>
              <a:t>Sulz (2022b) Praxismanual Mentalisierungsfördernde Verhaltenstherapie. Anleitung zur Therapiedurchführung. Gießen: Psychosozialverlag</a:t>
            </a:r>
            <a:endParaRPr lang="de-DE" sz="1800" dirty="0">
              <a:effectLst/>
              <a:latin typeface="Calibri" panose="020F0502020204030204" pitchFamily="34" charset="0"/>
              <a:ea typeface="Calibri" panose="020F0502020204030204" pitchFamily="34" charset="0"/>
            </a:endParaRPr>
          </a:p>
          <a:p>
            <a:r>
              <a:rPr lang="de-DE" sz="1800" i="1" dirty="0">
                <a:effectLst/>
                <a:latin typeface="Calibri" panose="020F0502020204030204" pitchFamily="34" charset="0"/>
                <a:ea typeface="Calibri" panose="020F0502020204030204" pitchFamily="34" charset="0"/>
              </a:rPr>
              <a:t>Sulz (2023a) Patienten-Handbuch 1: Warum meine Symptome entstanden und wie sie heilen. Gießen: Psychosozialverlag</a:t>
            </a:r>
            <a:endParaRPr lang="de-DE" sz="1800" dirty="0">
              <a:effectLst/>
              <a:latin typeface="Calibri" panose="020F0502020204030204" pitchFamily="34" charset="0"/>
              <a:ea typeface="Calibri" panose="020F0502020204030204" pitchFamily="34" charset="0"/>
            </a:endParaRPr>
          </a:p>
          <a:p>
            <a:r>
              <a:rPr lang="de-DE" sz="1800" i="1" dirty="0">
                <a:effectLst/>
                <a:latin typeface="Calibri" panose="020F0502020204030204" pitchFamily="34" charset="0"/>
                <a:ea typeface="Calibri" panose="020F0502020204030204" pitchFamily="34" charset="0"/>
              </a:rPr>
              <a:t>Sulz (2023a) Patienten-Handbuch2: Wie ich vom Überleben zum richtigen Leben komme und in meiner Persönlichkeit wachse. </a:t>
            </a:r>
            <a:r>
              <a:rPr lang="de-DE" sz="1800" i="1">
                <a:effectLst/>
                <a:latin typeface="Calibri" panose="020F0502020204030204" pitchFamily="34" charset="0"/>
                <a:ea typeface="Calibri" panose="020F0502020204030204" pitchFamily="34" charset="0"/>
              </a:rPr>
              <a:t>Gießen: Psychosozialverlag</a:t>
            </a:r>
            <a:endParaRPr lang="de-DE" sz="1800">
              <a:effectLst/>
              <a:latin typeface="Calibri" panose="020F0502020204030204" pitchFamily="34" charset="0"/>
              <a:ea typeface="Calibri" panose="020F0502020204030204" pitchFamily="34" charset="0"/>
            </a:endParaRPr>
          </a:p>
          <a:p>
            <a:pPr>
              <a:spcAft>
                <a:spcPts val="1200"/>
              </a:spcAft>
            </a:pPr>
            <a:r>
              <a:rPr lang="de-D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Sulz</a:t>
            </a:r>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 K. D. (2015). Emotionsregulationstraining. In M. Linden &amp; M. Hautzinger (Hrsg.), Verhaltenstherapiemanual (S. 111-116). Berlin: Springer.</a:t>
            </a:r>
            <a:endPar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solidFill>
                  <a:srgbClr val="000000"/>
                </a:solidFill>
                <a:effectLst/>
                <a:latin typeface="Calibri" panose="020F0502020204030204" pitchFamily="34" charset="0"/>
                <a:ea typeface="Calibri" panose="020F0502020204030204" pitchFamily="34" charset="0"/>
              </a:rPr>
              <a:t>Sulz S. K. D. (2017a). Gute Kurzzeittherapie in 12 plus 12 Stunden. Für PsychotherapeutInnen, die sich in Kurzzeittherapie einarbeiten wollen. </a:t>
            </a:r>
            <a:r>
              <a:rPr lang="de-DE" sz="1800" dirty="0">
                <a:solidFill>
                  <a:srgbClr val="231F20"/>
                </a:solidFill>
                <a:effectLst/>
                <a:latin typeface="Calibri" panose="020F0502020204030204" pitchFamily="34" charset="0"/>
                <a:ea typeface="Calibri" panose="020F0502020204030204" pitchFamily="34" charset="0"/>
              </a:rPr>
              <a:t>Gießen: Reihe CIP-Medien im Psychosozialverlag</a:t>
            </a:r>
            <a:endParaRPr lang="de-DE" sz="1800" dirty="0">
              <a:solidFill>
                <a:srgbClr val="000000"/>
              </a:solidFill>
              <a:effectLst/>
              <a:latin typeface="Times New Roman" panose="02020603050405020304" pitchFamily="18" charset="0"/>
              <a:ea typeface="Calibri" panose="020F0502020204030204" pitchFamily="34" charset="0"/>
            </a:endParaRPr>
          </a:p>
          <a:p>
            <a:r>
              <a:rPr lang="de-DE" sz="1800" dirty="0">
                <a:solidFill>
                  <a:srgbClr val="000000"/>
                </a:solidFill>
                <a:effectLst/>
                <a:latin typeface="Calibri" panose="020F0502020204030204" pitchFamily="34" charset="0"/>
                <a:ea typeface="Calibri" panose="020F0502020204030204" pitchFamily="34" charset="0"/>
              </a:rPr>
              <a:t>Sulz S. K. D. (2017b). Gute Verhaltenstherapie lernen und beherrschen - Band 1: Verhaltenstherapie-Wissen: So gelangen Sie zu einem tiefen Verständnis des Menschen und seiner Symptome. </a:t>
            </a:r>
            <a:r>
              <a:rPr lang="de-DE" sz="1800" dirty="0">
                <a:solidFill>
                  <a:srgbClr val="231F20"/>
                </a:solidFill>
                <a:effectLst/>
                <a:latin typeface="Calibri" panose="020F0502020204030204" pitchFamily="34" charset="0"/>
                <a:ea typeface="Calibri" panose="020F0502020204030204" pitchFamily="34" charset="0"/>
              </a:rPr>
              <a:t>Gießen: Reihe CIP-Medien im Psychosozialverlag</a:t>
            </a:r>
            <a:endParaRPr lang="de-DE" sz="1800" dirty="0">
              <a:solidFill>
                <a:srgbClr val="000000"/>
              </a:solidFill>
              <a:effectLst/>
              <a:latin typeface="Times New Roman" panose="02020603050405020304" pitchFamily="18" charset="0"/>
              <a:ea typeface="Calibri" panose="020F0502020204030204" pitchFamily="34" charset="0"/>
            </a:endParaRPr>
          </a:p>
          <a:p>
            <a:r>
              <a:rPr lang="de-DE" sz="1800" dirty="0">
                <a:solidFill>
                  <a:srgbClr val="000000"/>
                </a:solidFill>
                <a:effectLst/>
                <a:latin typeface="Calibri" panose="020F0502020204030204" pitchFamily="34" charset="0"/>
                <a:ea typeface="Calibri" panose="020F0502020204030204" pitchFamily="34" charset="0"/>
              </a:rPr>
              <a:t>Sulz S. K. D. (2017c). Gute Verhaltenstherapie lernen und beherrschen - Band 2: </a:t>
            </a:r>
            <a:r>
              <a:rPr lang="de-DE" sz="1800" dirty="0">
                <a:solidFill>
                  <a:srgbClr val="000000"/>
                </a:solidFill>
                <a:effectLst/>
                <a:latin typeface="Calibri" panose="020F0502020204030204" pitchFamily="34" charset="0"/>
                <a:ea typeface="Times New Roman" panose="02020603050405020304" pitchFamily="18" charset="0"/>
              </a:rPr>
              <a:t>Verhaltenstherapie-Praxis: Alles was Sie für eine gute Therapie brauchen</a:t>
            </a:r>
            <a:r>
              <a:rPr lang="de-DE" sz="1800" dirty="0">
                <a:solidFill>
                  <a:srgbClr val="000000"/>
                </a:solidFill>
                <a:effectLst/>
                <a:latin typeface="Calibri" panose="020F0502020204030204" pitchFamily="34" charset="0"/>
                <a:ea typeface="Calibri" panose="020F0502020204030204" pitchFamily="34" charset="0"/>
              </a:rPr>
              <a:t>. </a:t>
            </a:r>
            <a:r>
              <a:rPr lang="de-DE" sz="1800" dirty="0">
                <a:solidFill>
                  <a:srgbClr val="231F20"/>
                </a:solidFill>
                <a:effectLst/>
                <a:latin typeface="Calibri" panose="020F0502020204030204" pitchFamily="34" charset="0"/>
                <a:ea typeface="Calibri" panose="020F0502020204030204" pitchFamily="34" charset="0"/>
              </a:rPr>
              <a:t>Gießen: Reihe CIP-Medien im Psychosozialverlag</a:t>
            </a:r>
            <a:endParaRPr lang="de-DE" sz="1800" dirty="0">
              <a:solidFill>
                <a:srgbClr val="000000"/>
              </a:solidFill>
              <a:effectLst/>
              <a:latin typeface="Times New Roman" panose="02020603050405020304" pitchFamily="18" charset="0"/>
              <a:ea typeface="Calibri" panose="020F0502020204030204" pitchFamily="34" charset="0"/>
            </a:endParaRPr>
          </a:p>
          <a:p>
            <a:r>
              <a:rPr lang="de-DE" sz="1800" dirty="0">
                <a:solidFill>
                  <a:srgbClr val="000000"/>
                </a:solidFill>
                <a:effectLst/>
                <a:latin typeface="Calibri" panose="020F0502020204030204" pitchFamily="34" charset="0"/>
                <a:ea typeface="Calibri" panose="020F0502020204030204" pitchFamily="34" charset="0"/>
              </a:rPr>
              <a:t>Sulz S. K. D. (2017d). Verhaltensdiagnostik und Fallkonzeption. Bericht an den Gutachter. </a:t>
            </a:r>
            <a:r>
              <a:rPr lang="de-DE" sz="1800" dirty="0">
                <a:solidFill>
                  <a:srgbClr val="231F20"/>
                </a:solidFill>
                <a:effectLst/>
                <a:latin typeface="Calibri" panose="020F0502020204030204" pitchFamily="34" charset="0"/>
                <a:ea typeface="Calibri" panose="020F0502020204030204" pitchFamily="34" charset="0"/>
              </a:rPr>
              <a:t>Gießen: Reihe CIP-Medien im Psychosozialverlag</a:t>
            </a:r>
            <a:endParaRPr lang="de-DE" sz="1800" dirty="0">
              <a:solidFill>
                <a:srgbClr val="000000"/>
              </a:solidFill>
              <a:effectLst/>
              <a:latin typeface="Times New Roman" panose="02020603050405020304" pitchFamily="18" charset="0"/>
              <a:ea typeface="Calibri" panose="020F0502020204030204" pitchFamily="34" charset="0"/>
            </a:endParaRPr>
          </a:p>
          <a:p>
            <a:pPr>
              <a:lnSpc>
                <a:spcPct val="115000"/>
              </a:lnSpc>
              <a:spcAft>
                <a:spcPts val="1200"/>
              </a:spcAft>
            </a:pPr>
            <a:r>
              <a:rPr lang="de-DE" sz="1800" dirty="0">
                <a:effectLst/>
                <a:latin typeface="Calibri" panose="020F0502020204030204" pitchFamily="34" charset="0"/>
                <a:ea typeface="Times New Roman" panose="02020603050405020304" pitchFamily="18" charset="0"/>
              </a:rPr>
              <a:t>Sulz S. K. D. (2021a). </a:t>
            </a:r>
            <a:r>
              <a:rPr lang="de-DE" sz="1800" dirty="0" err="1">
                <a:effectLst/>
                <a:latin typeface="Calibri" panose="020F0502020204030204" pitchFamily="34" charset="0"/>
                <a:ea typeface="Times New Roman" panose="02020603050405020304" pitchFamily="18" charset="0"/>
              </a:rPr>
              <a:t>Mentalisierungsfördernde</a:t>
            </a:r>
            <a:r>
              <a:rPr lang="de-DE" sz="1800" dirty="0">
                <a:effectLst/>
                <a:latin typeface="Calibri" panose="020F0502020204030204" pitchFamily="34" charset="0"/>
                <a:ea typeface="Times New Roman" panose="02020603050405020304" pitchFamily="18" charset="0"/>
              </a:rPr>
              <a:t> Verhaltenstherapie MVT. </a:t>
            </a:r>
            <a:r>
              <a:rPr lang="de-DE" sz="1800" dirty="0">
                <a:solidFill>
                  <a:srgbClr val="231F20"/>
                </a:solidFill>
                <a:effectLst/>
                <a:latin typeface="Calibri" panose="020F0502020204030204" pitchFamily="34" charset="0"/>
                <a:ea typeface="Times New Roman" panose="02020603050405020304" pitchFamily="18" charset="0"/>
              </a:rPr>
              <a:t>Gießen: Reihe CIP-Medien im Psychosozialverlag</a:t>
            </a:r>
            <a:endParaRPr lang="de-DE" sz="1800" dirty="0">
              <a:effectLst/>
              <a:latin typeface="Times New Roman" panose="02020603050405020304" pitchFamily="18" charset="0"/>
              <a:ea typeface="Times New Roman" panose="02020603050405020304" pitchFamily="18" charset="0"/>
            </a:endParaRPr>
          </a:p>
          <a:p>
            <a:pPr>
              <a:lnSpc>
                <a:spcPct val="107000"/>
              </a:lnSpc>
              <a:spcBef>
                <a:spcPts val="1200"/>
              </a:spcBef>
              <a:spcAft>
                <a:spcPts val="600"/>
              </a:spcAft>
            </a:pPr>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Sulz S. K. D. (2021b). Kurz-Psychotherapie mit Sprechstundenkarten. Wirksame Interventionen bei Depression, Angst- und Zwangskrankheiten, Alkoholabhängigkeit und chronischem Schmerz. Gießen: Reihe CIP-Medien im Psychosozial-Verlag</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spcAft>
                <a:spcPts val="600"/>
              </a:spcAft>
            </a:pPr>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Sulz S. K. D. (2021c). </a:t>
            </a:r>
            <a:r>
              <a:rPr lang="de-DE" sz="1800" dirty="0">
                <a:effectLst/>
                <a:latin typeface="Calibri" panose="020F0502020204030204" pitchFamily="34" charset="0"/>
                <a:ea typeface="Times New Roman" panose="02020603050405020304" pitchFamily="18" charset="0"/>
                <a:cs typeface="Calibri" panose="020F0502020204030204" pitchFamily="34" charset="0"/>
              </a:rPr>
              <a:t>Mit Gefühlen umgehen - Praxis der Emotionsregulation in der Psychotherapie</a:t>
            </a:r>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Gießen: Reihe CIP-Medien im Psychosozial-Verlag</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Sulz S. K. D., Theßen L. (2021a). </a:t>
            </a:r>
            <a:r>
              <a:rPr lang="de-DE" sz="1800" dirty="0">
                <a:effectLst/>
                <a:latin typeface="Calibri" panose="020F0502020204030204" pitchFamily="34" charset="0"/>
                <a:ea typeface="Calibri" panose="020F0502020204030204" pitchFamily="34" charset="0"/>
                <a:cs typeface="Calibri" panose="020F0502020204030204" pitchFamily="34" charset="0"/>
              </a:rPr>
              <a:t>Transdiagnostische Therapie durch </a:t>
            </a:r>
            <a:r>
              <a:rPr lang="de-DE" sz="1800" dirty="0" err="1">
                <a:effectLst/>
                <a:latin typeface="Calibri" panose="020F0502020204030204" pitchFamily="34" charset="0"/>
                <a:ea typeface="Calibri" panose="020F0502020204030204" pitchFamily="34" charset="0"/>
                <a:cs typeface="Calibri" panose="020F0502020204030204" pitchFamily="34" charset="0"/>
              </a:rPr>
              <a:t>e</a:t>
            </a:r>
            <a:r>
              <a:rPr lang="de-DE" sz="1800" dirty="0">
                <a:effectLst/>
                <a:latin typeface="Calibri" panose="020F0502020204030204" pitchFamily="34" charset="0"/>
                <a:ea typeface="Calibri" panose="020F0502020204030204" pitchFamily="34" charset="0"/>
                <a:cs typeface="Calibri" panose="020F0502020204030204" pitchFamily="34" charset="0"/>
              </a:rPr>
              <a:t> Verhaltenstherapie MB-VT – Modul 1 bis 5. </a:t>
            </a:r>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Gießen: Reihe CIP-Medien im Psychosozial-Verlag</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Sulz S. K. D., Theßen L. (2021b). </a:t>
            </a:r>
            <a:r>
              <a:rPr lang="de-DE" sz="1800" dirty="0">
                <a:effectLst/>
                <a:latin typeface="Calibri" panose="020F0502020204030204" pitchFamily="34" charset="0"/>
                <a:ea typeface="Calibri" panose="020F0502020204030204" pitchFamily="34" charset="0"/>
                <a:cs typeface="Calibri" panose="020F0502020204030204" pitchFamily="34" charset="0"/>
              </a:rPr>
              <a:t>Transdiagnostische Therapie durch </a:t>
            </a:r>
            <a:r>
              <a:rPr lang="de-DE" sz="1800" dirty="0" err="1">
                <a:effectLst/>
                <a:latin typeface="Calibri" panose="020F0502020204030204" pitchFamily="34" charset="0"/>
                <a:ea typeface="Calibri" panose="020F0502020204030204" pitchFamily="34" charset="0"/>
                <a:cs typeface="Calibri" panose="020F0502020204030204" pitchFamily="34" charset="0"/>
              </a:rPr>
              <a:t>Mentalisierungsfördernde</a:t>
            </a:r>
            <a:r>
              <a:rPr lang="de-DE" sz="1800" dirty="0">
                <a:effectLst/>
                <a:latin typeface="Calibri" panose="020F0502020204030204" pitchFamily="34" charset="0"/>
                <a:ea typeface="Calibri" panose="020F0502020204030204" pitchFamily="34" charset="0"/>
                <a:cs typeface="Calibri" panose="020F0502020204030204" pitchFamily="34" charset="0"/>
              </a:rPr>
              <a:t> Verhaltenstherapie MB-VT – Modul 6 und 7. </a:t>
            </a:r>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Gießen: Reihe CIP-Medien im Psychosozial-Verlag</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Calibri" panose="020F0502020204030204" pitchFamily="34" charset="0"/>
              </a:rPr>
              <a:t>Sulz, S. &amp; Höfling, S. (Hrsg.). (2010). Und er entwickelt sich doch – Entwicklung als Therapie. München: CIP-Medien.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ußzeilenplatzhalter 1">
            <a:extLst>
              <a:ext uri="{FF2B5EF4-FFF2-40B4-BE49-F238E27FC236}">
                <a16:creationId xmlns:a16="http://schemas.microsoft.com/office/drawing/2014/main" id="{F6D04F6C-9036-409E-81CB-BD1814D60325}"/>
              </a:ext>
            </a:extLst>
          </p:cNvPr>
          <p:cNvSpPr>
            <a:spLocks noGrp="1"/>
          </p:cNvSpPr>
          <p:nvPr>
            <p:ph type="ftr" sz="quarter" idx="11"/>
          </p:nvPr>
        </p:nvSpPr>
        <p:spPr/>
        <p:txBody>
          <a:bodyPr/>
          <a:lstStyle/>
          <a:p>
            <a:r>
              <a:rPr lang="de-DE"/>
              <a:t>Neue Publikationen Serge Sulz 2025-06</a:t>
            </a:r>
          </a:p>
        </p:txBody>
      </p:sp>
    </p:spTree>
    <p:extLst>
      <p:ext uri="{BB962C8B-B14F-4D97-AF65-F5344CB8AC3E}">
        <p14:creationId xmlns:p14="http://schemas.microsoft.com/office/powerpoint/2010/main" val="2989176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8AA4AE6-3F0F-46C0-85CE-91C3147BD239}"/>
              </a:ext>
            </a:extLst>
          </p:cNvPr>
          <p:cNvSpPr>
            <a:spLocks noGrp="1"/>
          </p:cNvSpPr>
          <p:nvPr>
            <p:ph type="ctrTitle"/>
          </p:nvPr>
        </p:nvSpPr>
        <p:spPr/>
        <p:txBody>
          <a:bodyPr/>
          <a:lstStyle/>
          <a:p>
            <a:r>
              <a:rPr lang="de-DE" dirty="0"/>
              <a:t>Weitere Bücher und Publikationen Serge Sulz</a:t>
            </a:r>
          </a:p>
        </p:txBody>
      </p:sp>
      <p:sp>
        <p:nvSpPr>
          <p:cNvPr id="6" name="Untertitel 5">
            <a:extLst>
              <a:ext uri="{FF2B5EF4-FFF2-40B4-BE49-F238E27FC236}">
                <a16:creationId xmlns:a16="http://schemas.microsoft.com/office/drawing/2014/main" id="{D10E04F8-8A47-48BE-843F-B67D7E574ABD}"/>
              </a:ext>
            </a:extLst>
          </p:cNvPr>
          <p:cNvSpPr>
            <a:spLocks noGrp="1"/>
          </p:cNvSpPr>
          <p:nvPr>
            <p:ph type="subTitle" idx="1"/>
          </p:nvPr>
        </p:nvSpPr>
        <p:spPr/>
        <p:txBody>
          <a:bodyPr>
            <a:normAutofit fontScale="92500" lnSpcReduction="20000"/>
          </a:bodyPr>
          <a:lstStyle/>
          <a:p>
            <a:r>
              <a:rPr lang="de-DE" dirty="0"/>
              <a:t>Bis 2014</a:t>
            </a:r>
          </a:p>
          <a:p>
            <a:r>
              <a:rPr lang="de-DE" dirty="0"/>
              <a:t>Erhältlich beim Psychosozial-Verlag</a:t>
            </a:r>
          </a:p>
          <a:p>
            <a:r>
              <a:rPr lang="de-DE" dirty="0"/>
              <a:t>Einzelne Zeitschriftenartikel können als </a:t>
            </a:r>
            <a:r>
              <a:rPr lang="de-DE" dirty="0" err="1"/>
              <a:t>pdf</a:t>
            </a:r>
            <a:r>
              <a:rPr lang="de-DE" dirty="0"/>
              <a:t> „Sonderdrucke“ kostenlos angefordert werden</a:t>
            </a:r>
          </a:p>
          <a:p>
            <a:r>
              <a:rPr lang="de-DE" dirty="0">
                <a:hlinkClick r:id="rId2"/>
              </a:rPr>
              <a:t>Prof.Sulz@eupehs.org</a:t>
            </a:r>
            <a:r>
              <a:rPr lang="de-DE" dirty="0"/>
              <a:t> </a:t>
            </a:r>
          </a:p>
          <a:p>
            <a:endParaRPr lang="de-DE" dirty="0"/>
          </a:p>
        </p:txBody>
      </p:sp>
      <p:sp>
        <p:nvSpPr>
          <p:cNvPr id="4" name="Fußzeilenplatzhalter 3">
            <a:extLst>
              <a:ext uri="{FF2B5EF4-FFF2-40B4-BE49-F238E27FC236}">
                <a16:creationId xmlns:a16="http://schemas.microsoft.com/office/drawing/2014/main" id="{8E98D5E2-3DDC-4AF0-AA9E-30995778DA48}"/>
              </a:ext>
            </a:extLst>
          </p:cNvPr>
          <p:cNvSpPr>
            <a:spLocks noGrp="1"/>
          </p:cNvSpPr>
          <p:nvPr>
            <p:ph type="ftr" sz="quarter" idx="11"/>
          </p:nvPr>
        </p:nvSpPr>
        <p:spPr/>
        <p:txBody>
          <a:bodyPr/>
          <a:lstStyle/>
          <a:p>
            <a:r>
              <a:rPr lang="de-DE"/>
              <a:t>Neue Publikationen Serge Sulz 2025-06</a:t>
            </a:r>
          </a:p>
        </p:txBody>
      </p:sp>
    </p:spTree>
    <p:extLst>
      <p:ext uri="{BB962C8B-B14F-4D97-AF65-F5344CB8AC3E}">
        <p14:creationId xmlns:p14="http://schemas.microsoft.com/office/powerpoint/2010/main" val="322539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8658225" cy="719138"/>
          </a:xfrm>
        </p:spPr>
        <p:txBody>
          <a:bodyPr>
            <a:noAutofit/>
          </a:bodyPr>
          <a:lstStyle/>
          <a:p>
            <a:pPr algn="l"/>
            <a:r>
              <a:rPr lang="de-DE" sz="1400" b="0" i="0" dirty="0">
                <a:solidFill>
                  <a:srgbClr val="000000"/>
                </a:solidFill>
                <a:effectLst/>
                <a:latin typeface="arial" panose="020B0604020202020204" pitchFamily="34" charset="0"/>
              </a:rPr>
              <a:t>Sulz Serge K. D., Thomas Bronisch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Verständnis und Psychotherapie der Narzisstischen Persönlichkeitsstörungen</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 2014, 19 (1)</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marL="0" indent="0" algn="l">
              <a:buNone/>
            </a:pPr>
            <a:r>
              <a:rPr lang="de-DE" sz="1200" b="0" i="0" dirty="0">
                <a:solidFill>
                  <a:srgbClr val="000000"/>
                </a:solidFill>
                <a:effectLst/>
                <a:latin typeface="arial" panose="020B0604020202020204" pitchFamily="34" charset="0"/>
              </a:rPr>
              <a:t>Zeitschrift: Psychotherapie (ISSN: 2364-1517)</a:t>
            </a:r>
          </a:p>
          <a:p>
            <a:pPr marL="0" indent="0" algn="l">
              <a:buNone/>
            </a:pPr>
            <a:r>
              <a:rPr lang="de-DE" sz="1200" b="0" i="0" dirty="0">
                <a:solidFill>
                  <a:srgbClr val="000000"/>
                </a:solidFill>
                <a:effectLst/>
                <a:latin typeface="arial" panose="020B0604020202020204" pitchFamily="34" charset="0"/>
              </a:rPr>
              <a:t>Verlag: Psychosozial-Verlag</a:t>
            </a:r>
          </a:p>
          <a:p>
            <a:pPr marL="0" indent="0" algn="l">
              <a:buNone/>
            </a:pPr>
            <a:r>
              <a:rPr lang="de-DE" sz="1200" b="0" i="0" dirty="0">
                <a:solidFill>
                  <a:srgbClr val="000000"/>
                </a:solidFill>
                <a:effectLst/>
                <a:latin typeface="arial" panose="020B0604020202020204" pitchFamily="34" charset="0"/>
              </a:rPr>
              <a:t>196 Seiten, Broschur</a:t>
            </a:r>
          </a:p>
          <a:p>
            <a:pPr marL="0" indent="0" algn="l">
              <a:buNone/>
            </a:pPr>
            <a:r>
              <a:rPr lang="de-DE" sz="1200" b="0" i="0" dirty="0">
                <a:solidFill>
                  <a:srgbClr val="000000"/>
                </a:solidFill>
                <a:effectLst/>
                <a:latin typeface="arial" panose="020B0604020202020204" pitchFamily="34" charset="0"/>
              </a:rPr>
              <a:t>Erschienen im Januar 2014</a:t>
            </a:r>
          </a:p>
          <a:p>
            <a:pPr marL="0" indent="0" algn="l">
              <a:buNone/>
            </a:pPr>
            <a:r>
              <a:rPr lang="de-DE" sz="1200" b="0" i="0" dirty="0">
                <a:solidFill>
                  <a:srgbClr val="000000"/>
                </a:solidFill>
                <a:effectLst/>
                <a:latin typeface="arial" panose="020B0604020202020204" pitchFamily="34" charset="0"/>
              </a:rPr>
              <a:t>ISBN-13: 978-3-8629-4022-6, Bestell-Nr.: 82022</a:t>
            </a:r>
          </a:p>
          <a:p>
            <a:pPr marL="0" indent="0" algn="l">
              <a:buNone/>
            </a:pPr>
            <a:r>
              <a:rPr lang="de-DE" sz="1200" b="0" i="0" dirty="0">
                <a:solidFill>
                  <a:srgbClr val="000000"/>
                </a:solidFill>
                <a:effectLst/>
                <a:latin typeface="arial" panose="020B0604020202020204" pitchFamily="34" charset="0"/>
              </a:rPr>
              <a:t>Michael H. Stone Vielfalt narzisstischer Persönlichkeiten Frank M. Lachmann Psychotherapie und Selbstpsychologie – die Behandlung von pathologischem Narzissmus Rainer Sachse </a:t>
            </a:r>
            <a:r>
              <a:rPr lang="de-DE" sz="1200" b="0" i="0" dirty="0" err="1">
                <a:solidFill>
                  <a:srgbClr val="000000"/>
                </a:solidFill>
                <a:effectLst/>
                <a:latin typeface="arial" panose="020B0604020202020204" pitchFamily="34" charset="0"/>
              </a:rPr>
              <a:t>Klärungsorienterte</a:t>
            </a:r>
            <a:r>
              <a:rPr lang="de-DE" sz="1200" b="0" i="0" dirty="0">
                <a:solidFill>
                  <a:srgbClr val="000000"/>
                </a:solidFill>
                <a:effectLst/>
                <a:latin typeface="arial" panose="020B0604020202020204" pitchFamily="34" charset="0"/>
              </a:rPr>
              <a:t> Verhaltenstherapie des Narzissmus Claas-Hinrich Lammers Die therapeutische Beziehungsgestaltung mit narzisstisch gestörten Patienten – Beifahrer in einem Porsche Leonhard Schrenker Pesso-Therapie (PBSP) und narzisstische Störungen Serge K. D. Sulz und Annette Hoenes »Ich liebe dich« – »Ich mich auch« – Strategische Psychotherapie des narzisstischen Selbstmodus Martin Teising Narzissmus im Alter Thomas Bronisch, Magdalena Frank Narzissmus – Depression – Suizidalität Michael H. Stone Extreme des Narzissmus Wolfgang </a:t>
            </a:r>
            <a:r>
              <a:rPr lang="de-DE" sz="1200" b="0" i="0" dirty="0" err="1">
                <a:solidFill>
                  <a:srgbClr val="000000"/>
                </a:solidFill>
                <a:effectLst/>
                <a:latin typeface="arial" panose="020B0604020202020204" pitchFamily="34" charset="0"/>
              </a:rPr>
              <a:t>Tschacher</a:t>
            </a:r>
            <a:r>
              <a:rPr lang="de-DE" sz="1200" b="0" i="0" dirty="0">
                <a:solidFill>
                  <a:srgbClr val="000000"/>
                </a:solidFill>
                <a:effectLst/>
                <a:latin typeface="arial" panose="020B0604020202020204" pitchFamily="34" charset="0"/>
              </a:rPr>
              <a:t>, Maja Storch und Melanie Munt Tanz: eine psychotherapeutische Technik? Serge K. D. Sulz und Stephanie Backmund-Abedinpour Die Zukunft der Psychotherapie in Deutschland – Medizinische Psychotherapie als neuer medizinischer Beruf Serge K. D. Sulz Empfehlungen zur Ausgestaltung der Praktischen Tätigkeit in der Psychotherapie-Ausbildung</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950217" y="6311900"/>
            <a:ext cx="3086100" cy="365125"/>
          </a:xfrm>
        </p:spPr>
        <p:txBody>
          <a:bodyPr/>
          <a:lstStyle/>
          <a:p>
            <a:r>
              <a:rPr lang="de-DE"/>
              <a:t>Neue Publikationen Serge Sulz 2025-06</a:t>
            </a:r>
            <a:endParaRPr lang="de-DE" dirty="0"/>
          </a:p>
        </p:txBody>
      </p:sp>
      <p:pic>
        <p:nvPicPr>
          <p:cNvPr id="7" name="Grafik 6">
            <a:extLst>
              <a:ext uri="{FF2B5EF4-FFF2-40B4-BE49-F238E27FC236}">
                <a16:creationId xmlns:a16="http://schemas.microsoft.com/office/drawing/2014/main" id="{9914C772-592A-40C4-A821-C14B333FEB6B}"/>
              </a:ext>
            </a:extLst>
          </p:cNvPr>
          <p:cNvPicPr>
            <a:picLocks noChangeAspect="1"/>
          </p:cNvPicPr>
          <p:nvPr/>
        </p:nvPicPr>
        <p:blipFill>
          <a:blip r:embed="rId2"/>
          <a:stretch>
            <a:fillRect/>
          </a:stretch>
        </p:blipFill>
        <p:spPr>
          <a:xfrm>
            <a:off x="161925" y="645319"/>
            <a:ext cx="4203661" cy="6031706"/>
          </a:xfrm>
          <a:prstGeom prst="rect">
            <a:avLst/>
          </a:prstGeom>
        </p:spPr>
      </p:pic>
    </p:spTree>
    <p:extLst>
      <p:ext uri="{BB962C8B-B14F-4D97-AF65-F5344CB8AC3E}">
        <p14:creationId xmlns:p14="http://schemas.microsoft.com/office/powerpoint/2010/main" val="2300110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628650" y="136525"/>
            <a:ext cx="7886700" cy="454026"/>
          </a:xfrm>
        </p:spPr>
        <p:txBody>
          <a:bodyPr>
            <a:noAutofit/>
          </a:bodyPr>
          <a:lstStyle/>
          <a:p>
            <a:pPr algn="l"/>
            <a:r>
              <a:rPr lang="de-DE" sz="1400" b="0" i="0" dirty="0">
                <a:solidFill>
                  <a:srgbClr val="000000"/>
                </a:solidFill>
                <a:effectLst/>
                <a:latin typeface="arial" panose="020B0604020202020204" pitchFamily="34" charset="0"/>
              </a:rPr>
              <a:t>Sulz Serge K. D.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	</a:t>
            </a:r>
            <a:r>
              <a:rPr lang="de-DE" sz="1400" b="1" i="0" dirty="0">
                <a:solidFill>
                  <a:srgbClr val="000000"/>
                </a:solidFill>
                <a:effectLst/>
                <a:latin typeface="arial" panose="020B0604020202020204" pitchFamily="34" charset="0"/>
              </a:rPr>
              <a:t>Strategische Therapien SKT, SBT, SJT, PKP  	Psychotherapie 2014, 19 (2)</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648200" y="855663"/>
            <a:ext cx="4343400" cy="5500688"/>
          </a:xfrm>
        </p:spPr>
        <p:txBody>
          <a:bodyPr>
            <a:normAutofit/>
          </a:bodyPr>
          <a:lstStyle/>
          <a:p>
            <a:pPr marL="0" indent="0" algn="l">
              <a:buNone/>
            </a:pPr>
            <a:r>
              <a:rPr lang="de-DE" sz="1000" b="0" i="0" dirty="0">
                <a:solidFill>
                  <a:srgbClr val="000000"/>
                </a:solidFill>
                <a:effectLst/>
                <a:latin typeface="arial" panose="020B0604020202020204" pitchFamily="34" charset="0"/>
              </a:rPr>
              <a:t>Zeitschrift: Psychotherapie (ISSN: 2364-1517)</a:t>
            </a:r>
          </a:p>
          <a:p>
            <a:pPr marL="0" indent="0" algn="l">
              <a:buNone/>
            </a:pPr>
            <a:r>
              <a:rPr lang="de-DE" sz="1000" b="0" i="0" dirty="0">
                <a:solidFill>
                  <a:srgbClr val="000000"/>
                </a:solidFill>
                <a:effectLst/>
                <a:latin typeface="arial" panose="020B0604020202020204" pitchFamily="34" charset="0"/>
              </a:rPr>
              <a:t>Verlag: Psychosozial-Verlag</a:t>
            </a:r>
          </a:p>
          <a:p>
            <a:pPr marL="0" indent="0" algn="l">
              <a:buNone/>
            </a:pPr>
            <a:r>
              <a:rPr lang="de-DE" sz="1000" b="0" i="0" dirty="0">
                <a:solidFill>
                  <a:srgbClr val="000000"/>
                </a:solidFill>
                <a:effectLst/>
                <a:latin typeface="arial" panose="020B0604020202020204" pitchFamily="34" charset="0"/>
              </a:rPr>
              <a:t>363 Seiten, Broschur, 170 x 240 mm</a:t>
            </a:r>
          </a:p>
          <a:p>
            <a:pPr marL="0" indent="0" algn="l">
              <a:buNone/>
            </a:pPr>
            <a:r>
              <a:rPr lang="de-DE" sz="1000" b="0" i="0" dirty="0">
                <a:solidFill>
                  <a:srgbClr val="000000"/>
                </a:solidFill>
                <a:effectLst/>
                <a:latin typeface="arial" panose="020B0604020202020204" pitchFamily="34" charset="0"/>
              </a:rPr>
              <a:t>Erschienen im Januar 2014</a:t>
            </a:r>
          </a:p>
          <a:p>
            <a:pPr marL="0" indent="0" algn="l">
              <a:buNone/>
            </a:pPr>
            <a:r>
              <a:rPr lang="de-DE" sz="1000" b="0" i="0" dirty="0">
                <a:solidFill>
                  <a:srgbClr val="000000"/>
                </a:solidFill>
                <a:effectLst/>
                <a:latin typeface="arial" panose="020B0604020202020204" pitchFamily="34" charset="0"/>
              </a:rPr>
              <a:t>ISBN-13: 978-3-8629-4027-1, Bestell-Nr.: 82027</a:t>
            </a:r>
          </a:p>
          <a:p>
            <a:pPr marL="0" indent="0" algn="l">
              <a:buNone/>
            </a:pPr>
            <a:r>
              <a:rPr lang="de-DE" sz="1000" b="0" i="0" dirty="0">
                <a:solidFill>
                  <a:srgbClr val="000000"/>
                </a:solidFill>
                <a:effectLst/>
                <a:latin typeface="arial" panose="020B0604020202020204" pitchFamily="34" charset="0"/>
              </a:rPr>
              <a:t>Die Strategisch-Behaviorale Therapie SBT wird von ihrer Entstehung aus der Strategischen Kurzzeittherapie SKT (Sulz 1994) an bis zu den neuesten Konzept-Entwicklungen und Erweiterungen des </a:t>
            </a:r>
            <a:r>
              <a:rPr lang="de-DE" sz="1000" b="0" i="0" dirty="0" err="1">
                <a:solidFill>
                  <a:srgbClr val="000000"/>
                </a:solidFill>
                <a:effectLst/>
                <a:latin typeface="arial" panose="020B0604020202020204" pitchFamily="34" charset="0"/>
              </a:rPr>
              <a:t>Embodiments</a:t>
            </a:r>
            <a:r>
              <a:rPr lang="de-DE" sz="1000" b="0" i="0" dirty="0">
                <a:solidFill>
                  <a:srgbClr val="000000"/>
                </a:solidFill>
                <a:effectLst/>
                <a:latin typeface="arial" panose="020B0604020202020204" pitchFamily="34" charset="0"/>
              </a:rPr>
              <a:t>, der Mentalisierung und der Selbstmodi und Entwicklungsmodi dargestellt – als erste deutsche </a:t>
            </a:r>
            <a:r>
              <a:rPr lang="de-DE" sz="1000" b="0" i="0" dirty="0" err="1">
                <a:solidFill>
                  <a:srgbClr val="000000"/>
                </a:solidFill>
                <a:effectLst/>
                <a:latin typeface="arial" panose="020B0604020202020204" pitchFamily="34" charset="0"/>
              </a:rPr>
              <a:t>third</a:t>
            </a:r>
            <a:r>
              <a:rPr lang="de-DE" sz="1000" b="0" i="0" dirty="0">
                <a:solidFill>
                  <a:srgbClr val="000000"/>
                </a:solidFill>
                <a:effectLst/>
                <a:latin typeface="arial" panose="020B0604020202020204" pitchFamily="34" charset="0"/>
              </a:rPr>
              <a:t> </a:t>
            </a:r>
            <a:r>
              <a:rPr lang="de-DE" sz="1000" b="0" i="0" dirty="0" err="1">
                <a:solidFill>
                  <a:srgbClr val="000000"/>
                </a:solidFill>
                <a:effectLst/>
                <a:latin typeface="arial" panose="020B0604020202020204" pitchFamily="34" charset="0"/>
              </a:rPr>
              <a:t>wave</a:t>
            </a:r>
            <a:r>
              <a:rPr lang="de-DE" sz="1000" b="0" i="0" dirty="0">
                <a:solidFill>
                  <a:srgbClr val="000000"/>
                </a:solidFill>
                <a:effectLst/>
                <a:latin typeface="arial" panose="020B0604020202020204" pitchFamily="34" charset="0"/>
              </a:rPr>
              <a:t> Therapie. Viele der von Grawe (1998) vier Jahre später in seiner sorgfältigen psychologischen Grundlegung der Psychotherapie beschriebenen zentralen Faktoren sind in der SKT schon im Kernbereich der Therapiestrategie. Die Darstellungen des psychischen Systems sind sehr ähnlich und die Konsequenzen für das therapeutische Vorgehen ebenso. Das kognitive Schemakonzept wird bei beiden durch den emotionalen und motivationalen Aspekt erweitert. Die inzwischen vier Stränge des strategischen Therapiekonzepts – Kurztherapie, Langzeittherapie, Jugendtherapie und PKP – bieten sowohl die Möglichkeit, ein vertieftes Verständnis des psychisch erkrankten Menschen zu erreichen, als auch ein daraus abgeleitetes reichhaltiges Therapierepertoire zu entwickeln. Die konkrete Therapie entfaltet sich auf der Basis der kognitiv-affektiven Entwicklungstheorie, dem individuellen Störungsmodell, daraus abgeleiteter Strategien, in der interpersonellen Begegnung bei tiefem Verständnis (rational und empathisch)des Patienten – teils unter Anwendung definierter Interventionen, teils ohne diese im persönlichen Dialog. Wissenschaftlich basiert der strategische Ansatz auf dem aktuellen Stand der kognitiven Verhaltenstherapie sowie auf Forschungen aus dem Bereich der Neurobiologie, Psychologie, besonders der Emotionspsychologie und der Psychotherapieforschung, einschließlich psychodynamischer Entwicklungen und Forschungen.</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939943" y="6358527"/>
            <a:ext cx="3086100" cy="365125"/>
          </a:xfrm>
        </p:spPr>
        <p:txBody>
          <a:bodyPr/>
          <a:lstStyle/>
          <a:p>
            <a:r>
              <a:rPr lang="de-DE"/>
              <a:t>Neue Publikationen Serge Sulz 2025-06</a:t>
            </a:r>
            <a:endParaRPr lang="de-DE" dirty="0"/>
          </a:p>
        </p:txBody>
      </p:sp>
      <p:pic>
        <p:nvPicPr>
          <p:cNvPr id="7" name="Grafik 6">
            <a:extLst>
              <a:ext uri="{FF2B5EF4-FFF2-40B4-BE49-F238E27FC236}">
                <a16:creationId xmlns:a16="http://schemas.microsoft.com/office/drawing/2014/main" id="{4B9F2B6A-75CC-46D4-948A-4B5C0F3A9027}"/>
              </a:ext>
            </a:extLst>
          </p:cNvPr>
          <p:cNvPicPr>
            <a:picLocks noChangeAspect="1"/>
          </p:cNvPicPr>
          <p:nvPr/>
        </p:nvPicPr>
        <p:blipFill>
          <a:blip r:embed="rId2"/>
          <a:stretch>
            <a:fillRect/>
          </a:stretch>
        </p:blipFill>
        <p:spPr>
          <a:xfrm>
            <a:off x="152400" y="733425"/>
            <a:ext cx="4349399" cy="5988051"/>
          </a:xfrm>
          <a:prstGeom prst="rect">
            <a:avLst/>
          </a:prstGeom>
        </p:spPr>
      </p:pic>
    </p:spTree>
    <p:extLst>
      <p:ext uri="{BB962C8B-B14F-4D97-AF65-F5344CB8AC3E}">
        <p14:creationId xmlns:p14="http://schemas.microsoft.com/office/powerpoint/2010/main" val="796818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8658225" cy="719138"/>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Sabine Burkhardt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Das Coaching-</a:t>
            </a:r>
            <a:r>
              <a:rPr lang="de-DE" sz="1400" b="1" i="0" dirty="0" err="1">
                <a:solidFill>
                  <a:srgbClr val="000000"/>
                </a:solidFill>
                <a:effectLst/>
                <a:latin typeface="arial" panose="020B0604020202020204" pitchFamily="34" charset="0"/>
              </a:rPr>
              <a:t>Fallbuch</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13 Berichte über effektive Business-Coachings. Mit einer Einführung in das Strategische Coaching</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marL="0" indent="0" algn="l">
              <a:buNone/>
            </a:pPr>
            <a:r>
              <a:rPr lang="de-DE" sz="1400" b="0" i="0" dirty="0">
                <a:solidFill>
                  <a:srgbClr val="000000"/>
                </a:solidFill>
                <a:effectLst/>
                <a:latin typeface="arial" panose="020B0604020202020204" pitchFamily="34" charset="0"/>
              </a:rPr>
              <a:t>Buchreihe: CIP - Medien</a:t>
            </a:r>
          </a:p>
          <a:p>
            <a:pPr marL="0" indent="0" algn="l">
              <a:buNone/>
            </a:pPr>
            <a:r>
              <a:rPr lang="de-DE" sz="1400" b="0" i="0" dirty="0">
                <a:solidFill>
                  <a:srgbClr val="000000"/>
                </a:solidFill>
                <a:effectLst/>
                <a:latin typeface="arial" panose="020B0604020202020204" pitchFamily="34" charset="0"/>
              </a:rPr>
              <a:t>Verlag: Psychosozial-Verlag</a:t>
            </a:r>
          </a:p>
          <a:p>
            <a:pPr marL="0" indent="0" algn="l">
              <a:buNone/>
            </a:pPr>
            <a:r>
              <a:rPr lang="de-DE" sz="1400" b="0" i="0" dirty="0">
                <a:solidFill>
                  <a:srgbClr val="000000"/>
                </a:solidFill>
                <a:effectLst/>
                <a:latin typeface="arial" panose="020B0604020202020204" pitchFamily="34" charset="0"/>
              </a:rPr>
              <a:t>376 Seiten, Gebunden, 172 x 245 mm</a:t>
            </a:r>
          </a:p>
          <a:p>
            <a:pPr marL="0" indent="0" algn="l">
              <a:buNone/>
            </a:pPr>
            <a:r>
              <a:rPr lang="de-DE" sz="1400" b="0" i="0" dirty="0">
                <a:solidFill>
                  <a:srgbClr val="000000"/>
                </a:solidFill>
                <a:effectLst/>
                <a:latin typeface="arial" panose="020B0604020202020204" pitchFamily="34" charset="0"/>
              </a:rPr>
              <a:t>Erschienen im Februar 2014</a:t>
            </a:r>
          </a:p>
          <a:p>
            <a:pPr marL="0" indent="0" algn="l">
              <a:buNone/>
            </a:pPr>
            <a:r>
              <a:rPr lang="de-DE" sz="1400" b="0" i="0" dirty="0">
                <a:solidFill>
                  <a:srgbClr val="000000"/>
                </a:solidFill>
                <a:effectLst/>
                <a:latin typeface="arial" panose="020B0604020202020204" pitchFamily="34" charset="0"/>
              </a:rPr>
              <a:t>ISBN-13: 978-3-8629-4020-2, Bestell-Nr.: 82020</a:t>
            </a:r>
          </a:p>
          <a:p>
            <a:pPr marL="0" indent="0" algn="l">
              <a:buNone/>
            </a:pPr>
            <a:r>
              <a:rPr lang="de-DE" sz="1400" b="0" i="0" dirty="0">
                <a:solidFill>
                  <a:srgbClr val="000000"/>
                </a:solidFill>
                <a:effectLst/>
                <a:latin typeface="arial" panose="020B0604020202020204" pitchFamily="34" charset="0"/>
              </a:rPr>
              <a:t>In diesem Band berichten 13 Coachs ausführlich über Konzept, Vorgehen, Verlauf und Ergebnis eines Coachingfalls. Erstmals kann so lebhaft und leibhaft der konkrete Prozess eines Coachings anhand verschiedenster Problemlagen nachvollzogen werden. Der Leser bekommt eine plastische Vorstellung davon, wie Coaching abläuft und welche Wirkungen es erreicht. Sehr interessant und spannend für alle, die ein Coaching nehmen, empfehlen oder geben wollen. Den Fallbeispielen ist eine Einführung in das Strategische Coaching vorangestellt, zu dessen zentralen Instrumenten die Schema- und Funktionsanalyse sowie der Ansatz des </a:t>
            </a:r>
            <a:r>
              <a:rPr lang="de-DE" sz="1400" b="0" i="0" dirty="0" err="1">
                <a:solidFill>
                  <a:srgbClr val="000000"/>
                </a:solidFill>
                <a:effectLst/>
                <a:latin typeface="arial" panose="020B0604020202020204" pitchFamily="34" charset="0"/>
              </a:rPr>
              <a:t>Embodiments</a:t>
            </a:r>
            <a:r>
              <a:rPr lang="de-DE" sz="1400" b="0" i="0" dirty="0">
                <a:solidFill>
                  <a:srgbClr val="000000"/>
                </a:solidFill>
                <a:effectLst/>
                <a:latin typeface="arial" panose="020B0604020202020204" pitchFamily="34" charset="0"/>
              </a:rPr>
              <a:t> gehören.</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p:txBody>
          <a:bodyPr/>
          <a:lstStyle/>
          <a:p>
            <a:r>
              <a:rPr lang="de-DE"/>
              <a:t>Neue Publikationen Serge Sulz 2025-06</a:t>
            </a:r>
          </a:p>
        </p:txBody>
      </p:sp>
      <p:pic>
        <p:nvPicPr>
          <p:cNvPr id="7" name="Grafik 6">
            <a:extLst>
              <a:ext uri="{FF2B5EF4-FFF2-40B4-BE49-F238E27FC236}">
                <a16:creationId xmlns:a16="http://schemas.microsoft.com/office/drawing/2014/main" id="{AC67DB0C-D12E-4618-8C21-26760F6B952B}"/>
              </a:ext>
            </a:extLst>
          </p:cNvPr>
          <p:cNvPicPr>
            <a:picLocks noChangeAspect="1"/>
          </p:cNvPicPr>
          <p:nvPr/>
        </p:nvPicPr>
        <p:blipFill>
          <a:blip r:embed="rId3"/>
          <a:stretch>
            <a:fillRect/>
          </a:stretch>
        </p:blipFill>
        <p:spPr>
          <a:xfrm>
            <a:off x="161925" y="645319"/>
            <a:ext cx="4378151" cy="6081712"/>
          </a:xfrm>
          <a:prstGeom prst="rect">
            <a:avLst/>
          </a:prstGeom>
        </p:spPr>
      </p:pic>
    </p:spTree>
    <p:extLst>
      <p:ext uri="{BB962C8B-B14F-4D97-AF65-F5344CB8AC3E}">
        <p14:creationId xmlns:p14="http://schemas.microsoft.com/office/powerpoint/2010/main" val="3304203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42DD6499-367F-4020-863C-24F7C219E90A}"/>
              </a:ext>
            </a:extLst>
          </p:cNvPr>
          <p:cNvSpPr>
            <a:spLocks noGrp="1"/>
          </p:cNvSpPr>
          <p:nvPr>
            <p:ph type="ftr" sz="quarter" idx="11"/>
          </p:nvPr>
        </p:nvSpPr>
        <p:spPr>
          <a:xfrm>
            <a:off x="0" y="6568355"/>
            <a:ext cx="3810000" cy="260206"/>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Neue Publikationen Serge Sulz 2025-06</a:t>
            </a:r>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itel 3">
            <a:extLst>
              <a:ext uri="{FF2B5EF4-FFF2-40B4-BE49-F238E27FC236}">
                <a16:creationId xmlns:a16="http://schemas.microsoft.com/office/drawing/2014/main" id="{C0289DA3-B64B-471B-B9CE-76198DC06F00}"/>
              </a:ext>
            </a:extLst>
          </p:cNvPr>
          <p:cNvSpPr>
            <a:spLocks noGrp="1"/>
          </p:cNvSpPr>
          <p:nvPr>
            <p:ph type="title"/>
          </p:nvPr>
        </p:nvSpPr>
        <p:spPr>
          <a:xfrm>
            <a:off x="683568" y="305902"/>
            <a:ext cx="8229600" cy="365125"/>
          </a:xfrm>
        </p:spPr>
        <p:txBody>
          <a:bodyPr>
            <a:noAutofit/>
          </a:bodyPr>
          <a:lstStyle/>
          <a:p>
            <a:r>
              <a:rPr lang="de-DE" sz="3200" dirty="0"/>
              <a:t>Serge Sulz </a:t>
            </a:r>
            <a:br>
              <a:rPr lang="de-DE" sz="3200" dirty="0"/>
            </a:br>
            <a:r>
              <a:rPr lang="de-DE" sz="3200" dirty="0" err="1"/>
              <a:t>Mentalisierungsfördernde</a:t>
            </a:r>
            <a:r>
              <a:rPr lang="de-DE" sz="3200" dirty="0"/>
              <a:t> Verhaltenstherapie</a:t>
            </a:r>
          </a:p>
        </p:txBody>
      </p:sp>
      <p:pic>
        <p:nvPicPr>
          <p:cNvPr id="3" name="Grafik 2">
            <a:extLst>
              <a:ext uri="{FF2B5EF4-FFF2-40B4-BE49-F238E27FC236}">
                <a16:creationId xmlns:a16="http://schemas.microsoft.com/office/drawing/2014/main" id="{7AC2E569-724A-A445-A212-EB1CFF26D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044872"/>
            <a:ext cx="8876940" cy="5048424"/>
          </a:xfrm>
          <a:prstGeom prst="rect">
            <a:avLst/>
          </a:prstGeom>
        </p:spPr>
      </p:pic>
    </p:spTree>
    <p:extLst>
      <p:ext uri="{BB962C8B-B14F-4D97-AF65-F5344CB8AC3E}">
        <p14:creationId xmlns:p14="http://schemas.microsoft.com/office/powerpoint/2010/main" val="2479233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619125" y="136525"/>
            <a:ext cx="7896225" cy="719138"/>
          </a:xfrm>
        </p:spPr>
        <p:txBody>
          <a:bodyPr>
            <a:noAutofit/>
          </a:bodyPr>
          <a:lstStyle/>
          <a:p>
            <a:pPr algn="l"/>
            <a:r>
              <a:rPr lang="de-DE" sz="1400" b="0" i="0" dirty="0">
                <a:solidFill>
                  <a:srgbClr val="000000"/>
                </a:solidFill>
                <a:effectLst/>
                <a:latin typeface="arial" panose="020B0604020202020204" pitchFamily="34" charset="0"/>
              </a:rPr>
              <a:t>Serge K. D. Sulz, Thomas Bronisch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States </a:t>
            </a:r>
            <a:r>
              <a:rPr lang="de-DE" sz="1400" b="1" i="0" dirty="0" err="1">
                <a:solidFill>
                  <a:srgbClr val="000000"/>
                </a:solidFill>
                <a:effectLst/>
                <a:latin typeface="arial" panose="020B0604020202020204" pitchFamily="34" charset="0"/>
              </a:rPr>
              <a:t>of</a:t>
            </a:r>
            <a:r>
              <a:rPr lang="de-DE" sz="1400" b="1" i="0" dirty="0">
                <a:solidFill>
                  <a:srgbClr val="000000"/>
                </a:solidFill>
                <a:effectLst/>
                <a:latin typeface="arial" panose="020B0604020202020204" pitchFamily="34" charset="0"/>
              </a:rPr>
              <a:t> </a:t>
            </a:r>
            <a:r>
              <a:rPr lang="de-DE" sz="1400" b="1" i="0" dirty="0" err="1">
                <a:solidFill>
                  <a:srgbClr val="000000"/>
                </a:solidFill>
                <a:effectLst/>
                <a:latin typeface="arial" panose="020B0604020202020204" pitchFamily="34" charset="0"/>
              </a:rPr>
              <a:t>Mind</a:t>
            </a:r>
            <a:r>
              <a:rPr lang="de-DE" sz="1400" b="1" i="0" dirty="0">
                <a:solidFill>
                  <a:srgbClr val="000000"/>
                </a:solidFill>
                <a:effectLst/>
                <a:latin typeface="arial" panose="020B0604020202020204" pitchFamily="34" charset="0"/>
              </a:rPr>
              <a:t>, Ego States, Selbstmodus</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 2013, 18 (2)</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648200" y="855663"/>
            <a:ext cx="4343400" cy="5500688"/>
          </a:xfrm>
        </p:spPr>
        <p:txBody>
          <a:bodyPr>
            <a:normAutofit/>
          </a:bodyPr>
          <a:lstStyle/>
          <a:p>
            <a:pPr marL="0" indent="0" algn="l">
              <a:buNone/>
            </a:pPr>
            <a:r>
              <a:rPr lang="de-DE" sz="1600" b="0" i="0" dirty="0">
                <a:solidFill>
                  <a:srgbClr val="000000"/>
                </a:solidFill>
                <a:effectLst/>
                <a:latin typeface="arial" panose="020B0604020202020204" pitchFamily="34" charset="0"/>
              </a:rPr>
              <a:t>Zeitschrift: Psychotherapie (ISSN: 2364-1517)</a:t>
            </a:r>
          </a:p>
          <a:p>
            <a:pPr marL="0" indent="0" algn="l">
              <a:buNone/>
            </a:pPr>
            <a:r>
              <a:rPr lang="de-DE" sz="1600" b="0" i="0" dirty="0">
                <a:solidFill>
                  <a:srgbClr val="000000"/>
                </a:solidFill>
                <a:effectLst/>
                <a:latin typeface="arial" panose="020B0604020202020204" pitchFamily="34" charset="0"/>
              </a:rPr>
              <a:t>Verlag: Psychosozial-Verlag</a:t>
            </a:r>
          </a:p>
          <a:p>
            <a:pPr marL="0" indent="0" algn="l">
              <a:buNone/>
            </a:pPr>
            <a:r>
              <a:rPr lang="de-DE" sz="1600" b="0" i="0" dirty="0">
                <a:solidFill>
                  <a:srgbClr val="000000"/>
                </a:solidFill>
                <a:effectLst/>
                <a:latin typeface="arial" panose="020B0604020202020204" pitchFamily="34" charset="0"/>
              </a:rPr>
              <a:t>280 Seiten, Broschur, 170 x 240 mm</a:t>
            </a:r>
          </a:p>
          <a:p>
            <a:pPr marL="0" indent="0" algn="l">
              <a:buNone/>
            </a:pPr>
            <a:r>
              <a:rPr lang="de-DE" sz="1600" b="0" i="0" dirty="0">
                <a:solidFill>
                  <a:srgbClr val="000000"/>
                </a:solidFill>
                <a:effectLst/>
                <a:latin typeface="arial" panose="020B0604020202020204" pitchFamily="34" charset="0"/>
              </a:rPr>
              <a:t>Erschienen im Januar 2013</a:t>
            </a:r>
          </a:p>
          <a:p>
            <a:pPr marL="0" indent="0" algn="l">
              <a:buNone/>
            </a:pPr>
            <a:r>
              <a:rPr lang="de-DE" sz="1600" b="0" i="0" dirty="0">
                <a:solidFill>
                  <a:srgbClr val="000000"/>
                </a:solidFill>
                <a:effectLst/>
                <a:latin typeface="arial" panose="020B0604020202020204" pitchFamily="34" charset="0"/>
              </a:rPr>
              <a:t>ISBN-13: 978-3-8629-4021-9, Bestell-Nr.: 82021</a:t>
            </a:r>
          </a:p>
          <a:p>
            <a:pPr marL="0" indent="0" algn="l">
              <a:buNone/>
            </a:pPr>
            <a:r>
              <a:rPr lang="de-DE" sz="1600" b="0" i="0" dirty="0">
                <a:solidFill>
                  <a:srgbClr val="000000"/>
                </a:solidFill>
                <a:effectLst/>
                <a:latin typeface="arial" panose="020B0604020202020204" pitchFamily="34" charset="0"/>
              </a:rPr>
              <a:t>Aktuell und spannend: Unser Patient ist nicht eine Person, sondern zwei oder drei. Wen haben wir heute vor uns? Wie lässt sich da therapeutisch arbeiten? Ego-States, States </a:t>
            </a:r>
            <a:r>
              <a:rPr lang="de-DE" sz="1600" b="0" i="0" dirty="0" err="1">
                <a:solidFill>
                  <a:srgbClr val="000000"/>
                </a:solidFill>
                <a:effectLst/>
                <a:latin typeface="arial" panose="020B0604020202020204" pitchFamily="34" charset="0"/>
              </a:rPr>
              <a:t>of</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Mind</a:t>
            </a:r>
            <a:r>
              <a:rPr lang="de-DE" sz="1600" b="0" i="0" dirty="0">
                <a:solidFill>
                  <a:srgbClr val="000000"/>
                </a:solidFill>
                <a:effectLst/>
                <a:latin typeface="arial" panose="020B0604020202020204" pitchFamily="34" charset="0"/>
              </a:rPr>
              <a:t>, Selbstmodus, Teile des Selbst sind wertvolle Heuristiken in der Psychotherapie. Dieses Buch vereint auf einzigartige Weise alle wichtigen Ansätze. Eine lohnende Lektüre, die hilft, aus den zwei Personen eine werden zu lassen.</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567237" y="6358527"/>
            <a:ext cx="3086100" cy="365125"/>
          </a:xfrm>
        </p:spPr>
        <p:txBody>
          <a:bodyPr/>
          <a:lstStyle/>
          <a:p>
            <a:r>
              <a:rPr lang="de-DE"/>
              <a:t>Neue Publikationen Serge Sulz 2025-06</a:t>
            </a:r>
            <a:endParaRPr lang="de-DE" dirty="0"/>
          </a:p>
        </p:txBody>
      </p:sp>
      <p:pic>
        <p:nvPicPr>
          <p:cNvPr id="6" name="Grafik 5">
            <a:extLst>
              <a:ext uri="{FF2B5EF4-FFF2-40B4-BE49-F238E27FC236}">
                <a16:creationId xmlns:a16="http://schemas.microsoft.com/office/drawing/2014/main" id="{9BA3E673-0620-4D54-BD50-86B203E8027A}"/>
              </a:ext>
            </a:extLst>
          </p:cNvPr>
          <p:cNvPicPr>
            <a:picLocks noChangeAspect="1"/>
          </p:cNvPicPr>
          <p:nvPr/>
        </p:nvPicPr>
        <p:blipFill>
          <a:blip r:embed="rId2"/>
          <a:stretch>
            <a:fillRect/>
          </a:stretch>
        </p:blipFill>
        <p:spPr>
          <a:xfrm>
            <a:off x="152400" y="849994"/>
            <a:ext cx="4343401" cy="5871481"/>
          </a:xfrm>
          <a:prstGeom prst="rect">
            <a:avLst/>
          </a:prstGeom>
        </p:spPr>
      </p:pic>
    </p:spTree>
    <p:extLst>
      <p:ext uri="{BB962C8B-B14F-4D97-AF65-F5344CB8AC3E}">
        <p14:creationId xmlns:p14="http://schemas.microsoft.com/office/powerpoint/2010/main" val="509559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8658225" cy="719138"/>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Thomas Bronisch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Körper und Entwicklung - Embodiment</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marL="0" indent="0" algn="l">
              <a:buNone/>
            </a:pPr>
            <a:r>
              <a:rPr lang="de-DE" sz="1400" b="0" i="0" dirty="0">
                <a:solidFill>
                  <a:srgbClr val="000000"/>
                </a:solidFill>
                <a:effectLst/>
                <a:latin typeface="arial" panose="020B0604020202020204" pitchFamily="34" charset="0"/>
              </a:rPr>
              <a:t>Buchreihe: CIP - Medien</a:t>
            </a:r>
          </a:p>
          <a:p>
            <a:pPr marL="0" indent="0" algn="l">
              <a:buNone/>
            </a:pPr>
            <a:r>
              <a:rPr lang="de-DE" sz="1400" b="0" i="0" dirty="0">
                <a:solidFill>
                  <a:srgbClr val="000000"/>
                </a:solidFill>
                <a:effectLst/>
                <a:latin typeface="arial" panose="020B0604020202020204" pitchFamily="34" charset="0"/>
              </a:rPr>
              <a:t>Verlag: Psychosozial-Verlag</a:t>
            </a:r>
          </a:p>
          <a:p>
            <a:pPr marL="0" indent="0" algn="l">
              <a:buNone/>
            </a:pPr>
            <a:r>
              <a:rPr lang="de-DE" sz="1400" b="0" i="0" dirty="0">
                <a:solidFill>
                  <a:srgbClr val="000000"/>
                </a:solidFill>
                <a:effectLst/>
                <a:latin typeface="arial" panose="020B0604020202020204" pitchFamily="34" charset="0"/>
              </a:rPr>
              <a:t>204 Seiten, Broschur, 170 x 240 mm</a:t>
            </a:r>
          </a:p>
          <a:p>
            <a:pPr marL="0" indent="0" algn="l">
              <a:buNone/>
            </a:pPr>
            <a:r>
              <a:rPr lang="de-DE" sz="1400" b="0" i="0" dirty="0">
                <a:solidFill>
                  <a:srgbClr val="000000"/>
                </a:solidFill>
                <a:effectLst/>
                <a:latin typeface="arial" panose="020B0604020202020204" pitchFamily="34" charset="0"/>
              </a:rPr>
              <a:t>Erschienen im Dezember 2013</a:t>
            </a:r>
          </a:p>
          <a:p>
            <a:pPr marL="0" indent="0" algn="l">
              <a:buNone/>
            </a:pPr>
            <a:r>
              <a:rPr lang="de-DE" sz="1400" b="0" i="0" dirty="0">
                <a:solidFill>
                  <a:srgbClr val="000000"/>
                </a:solidFill>
                <a:effectLst/>
                <a:latin typeface="arial" panose="020B0604020202020204" pitchFamily="34" charset="0"/>
              </a:rPr>
              <a:t>ISBN-13: 978-3-8629-4018-9, Bestell-Nr.: 82018</a:t>
            </a:r>
          </a:p>
          <a:p>
            <a:pPr marL="0" indent="0" algn="l">
              <a:buNone/>
            </a:pPr>
            <a:r>
              <a:rPr lang="de-DE" sz="1400" b="0" i="0" dirty="0">
                <a:solidFill>
                  <a:srgbClr val="000000"/>
                </a:solidFill>
                <a:effectLst/>
                <a:latin typeface="arial" panose="020B0604020202020204" pitchFamily="34" charset="0"/>
              </a:rPr>
              <a:t>Ohne Körper geht es heute nicht mehr in der Psychotherapie, gleich welcher Therapierichtung wir folgen. Neurobiologie, Neuropsychiatrie, Kognitionsforschung, psychoanalytische Forschung sind zu einem Punkt gelangt, den wir Embodiment nennen können. Kindheitserfahrungen werden im Gehirn nicht sprachlich kodiert gespeichert, sondern als leibhaftiges Erleben. Heutige zwischenmenschliche Begegnungen und Beziehungen führen zu körperlich-affektiv-kognitiven Resonanzen und Informationsverarbeitungen, die wir mit sprechender Psychotherapie nicht erfassen können. Das Buch bildet diese aktuelle Entwicklung der Psychotherapie durch Beiträge namhafter Autoren ab und bietet dadurch den derzeit umfassendsten Überblick über dieses hoch spannende Thema.</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857750" y="6492875"/>
            <a:ext cx="3086100" cy="365125"/>
          </a:xfrm>
        </p:spPr>
        <p:txBody>
          <a:bodyPr/>
          <a:lstStyle/>
          <a:p>
            <a:r>
              <a:rPr lang="de-DE"/>
              <a:t>Neue Publikationen Serge Sulz 2025-06</a:t>
            </a:r>
            <a:endParaRPr lang="de-DE" dirty="0"/>
          </a:p>
        </p:txBody>
      </p:sp>
      <p:pic>
        <p:nvPicPr>
          <p:cNvPr id="6" name="Grafik 5">
            <a:extLst>
              <a:ext uri="{FF2B5EF4-FFF2-40B4-BE49-F238E27FC236}">
                <a16:creationId xmlns:a16="http://schemas.microsoft.com/office/drawing/2014/main" id="{BC36988F-0A63-4098-B26B-58181841FCAB}"/>
              </a:ext>
            </a:extLst>
          </p:cNvPr>
          <p:cNvPicPr>
            <a:picLocks noChangeAspect="1"/>
          </p:cNvPicPr>
          <p:nvPr/>
        </p:nvPicPr>
        <p:blipFill>
          <a:blip r:embed="rId3"/>
          <a:stretch>
            <a:fillRect/>
          </a:stretch>
        </p:blipFill>
        <p:spPr>
          <a:xfrm>
            <a:off x="161925" y="619919"/>
            <a:ext cx="4496175" cy="6076156"/>
          </a:xfrm>
          <a:prstGeom prst="rect">
            <a:avLst/>
          </a:prstGeom>
        </p:spPr>
      </p:pic>
    </p:spTree>
    <p:extLst>
      <p:ext uri="{BB962C8B-B14F-4D97-AF65-F5344CB8AC3E}">
        <p14:creationId xmlns:p14="http://schemas.microsoft.com/office/powerpoint/2010/main" val="3233111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628650" y="136524"/>
            <a:ext cx="7886700" cy="806451"/>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Wolfgang Milch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err="1">
                <a:solidFill>
                  <a:srgbClr val="000000"/>
                </a:solidFill>
                <a:effectLst/>
                <a:latin typeface="arial" panose="020B0604020202020204" pitchFamily="34" charset="0"/>
              </a:rPr>
              <a:t>Mentalisierungs</a:t>
            </a:r>
            <a:r>
              <a:rPr lang="de-DE" sz="1400" b="1" i="0" dirty="0">
                <a:solidFill>
                  <a:srgbClr val="000000"/>
                </a:solidFill>
                <a:effectLst/>
                <a:latin typeface="arial" panose="020B0604020202020204" pitchFamily="34" charset="0"/>
              </a:rPr>
              <a:t>- und Bindungsentwicklung in psychodynamischen und behavioralen Therapien</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Die Essenz wirksamer Psychotherapie</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648200" y="855663"/>
            <a:ext cx="4343400" cy="5500688"/>
          </a:xfrm>
        </p:spPr>
        <p:txBody>
          <a:bodyPr>
            <a:normAutofit fontScale="92500" lnSpcReduction="20000"/>
          </a:bodyPr>
          <a:lstStyle/>
          <a:p>
            <a:pPr marL="0" indent="0" algn="l">
              <a:buNone/>
            </a:pPr>
            <a:r>
              <a:rPr lang="de-DE" sz="1600" b="0" i="0" dirty="0">
                <a:solidFill>
                  <a:srgbClr val="000000"/>
                </a:solidFill>
                <a:effectLst/>
                <a:latin typeface="arial" panose="020B0604020202020204" pitchFamily="34" charset="0"/>
              </a:rPr>
              <a:t>Buchreihe: CIP - Medien</a:t>
            </a:r>
          </a:p>
          <a:p>
            <a:pPr marL="0" indent="0" algn="l">
              <a:buNone/>
            </a:pPr>
            <a:r>
              <a:rPr lang="de-DE" sz="1600" b="0" i="0" dirty="0">
                <a:solidFill>
                  <a:srgbClr val="000000"/>
                </a:solidFill>
                <a:effectLst/>
                <a:latin typeface="arial" panose="020B0604020202020204" pitchFamily="34" charset="0"/>
              </a:rPr>
              <a:t>Verlag: Psychosozial-Verlag</a:t>
            </a:r>
          </a:p>
          <a:p>
            <a:pPr marL="0" indent="0" algn="l">
              <a:buNone/>
            </a:pPr>
            <a:r>
              <a:rPr lang="de-DE" sz="1600" b="0" i="0" dirty="0">
                <a:solidFill>
                  <a:srgbClr val="000000"/>
                </a:solidFill>
                <a:effectLst/>
                <a:latin typeface="arial" panose="020B0604020202020204" pitchFamily="34" charset="0"/>
              </a:rPr>
              <a:t>160 Seiten, Broschur, 170 x 240 mm</a:t>
            </a:r>
          </a:p>
          <a:p>
            <a:pPr marL="0" indent="0" algn="l">
              <a:buNone/>
            </a:pPr>
            <a:r>
              <a:rPr lang="de-DE" sz="1600" b="0" i="0" dirty="0">
                <a:solidFill>
                  <a:srgbClr val="000000"/>
                </a:solidFill>
                <a:effectLst/>
                <a:latin typeface="arial" panose="020B0604020202020204" pitchFamily="34" charset="0"/>
              </a:rPr>
              <a:t>Erschienen im Juni 2012</a:t>
            </a:r>
          </a:p>
          <a:p>
            <a:pPr marL="0" indent="0" algn="l">
              <a:buNone/>
            </a:pPr>
            <a:r>
              <a:rPr lang="de-DE" sz="1600" b="0" i="0" dirty="0">
                <a:solidFill>
                  <a:srgbClr val="000000"/>
                </a:solidFill>
                <a:effectLst/>
                <a:latin typeface="arial" panose="020B0604020202020204" pitchFamily="34" charset="0"/>
              </a:rPr>
              <a:t>ISBN-13: 978-3-8629-4002-8, Bestell-Nr.: 82002</a:t>
            </a:r>
          </a:p>
          <a:p>
            <a:pPr marL="0" indent="0" algn="l">
              <a:buNone/>
            </a:pPr>
            <a:r>
              <a:rPr lang="de-DE" sz="1600" b="0" i="0" dirty="0">
                <a:solidFill>
                  <a:srgbClr val="000000"/>
                </a:solidFill>
                <a:effectLst/>
                <a:latin typeface="arial" panose="020B0604020202020204" pitchFamily="34" charset="0"/>
              </a:rPr>
              <a:t>Die Prozesse der Bindung und Mentalisierung sind heute für jede Psychotherapie und für jeden Psychotherapeuten ein selbstverständlicher Inhalt der Behandlung jedweder psychischer oder psychosomatischer Störung (in der Verhaltenstherapie steht dafür der Begriff der Metakognition, der die Aufmerksamkeit vom Inhalt auf den Prozess lenkt). Vor allem die Fähigkeit zur Affektregulierung ist Schlüsselstelle erfolgreicher therapeutischer Veränderung. Und genau sie wird im </a:t>
            </a:r>
            <a:r>
              <a:rPr lang="de-DE" sz="1600" b="0" i="0" dirty="0" err="1">
                <a:solidFill>
                  <a:srgbClr val="000000"/>
                </a:solidFill>
                <a:effectLst/>
                <a:latin typeface="arial" panose="020B0604020202020204" pitchFamily="34" charset="0"/>
              </a:rPr>
              <a:t>Mentalisierungsprozess</a:t>
            </a:r>
            <a:r>
              <a:rPr lang="de-DE" sz="1600" b="0" i="0" dirty="0">
                <a:solidFill>
                  <a:srgbClr val="000000"/>
                </a:solidFill>
                <a:effectLst/>
                <a:latin typeface="arial" panose="020B0604020202020204" pitchFamily="34" charset="0"/>
              </a:rPr>
              <a:t> hergestellt. Ergebnis ist die Fähigkeit, über Gefühle zu reflektieren (reflektierte Affektivität), während sie gespürt werden, und sie damit steuern und für eine gute Beziehungs- und Lebensgestaltung nutzen zu können. Die Autoren dieses Buches legen den aktuellen Stand von Forschung und Psychotherapiepraxis dar. Dieses Buch ging aus dem Themenheft »Zur Bedeutung und Mentalisierung für die Therapie Erwachsener« der Zeitschrift Psychotherapie Heft 1, 2011 hervor – ergänzt durch ein weiteres Kapitel.</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648200" y="6389350"/>
            <a:ext cx="3086100" cy="365125"/>
          </a:xfrm>
        </p:spPr>
        <p:txBody>
          <a:bodyPr/>
          <a:lstStyle/>
          <a:p>
            <a:r>
              <a:rPr lang="de-DE"/>
              <a:t>Neue Publikationen Serge Sulz 2025-06</a:t>
            </a:r>
            <a:endParaRPr lang="de-DE" dirty="0"/>
          </a:p>
        </p:txBody>
      </p:sp>
      <p:pic>
        <p:nvPicPr>
          <p:cNvPr id="7" name="Grafik 6">
            <a:extLst>
              <a:ext uri="{FF2B5EF4-FFF2-40B4-BE49-F238E27FC236}">
                <a16:creationId xmlns:a16="http://schemas.microsoft.com/office/drawing/2014/main" id="{B2BC10DF-7745-4CA7-959D-3EE6BB811982}"/>
              </a:ext>
            </a:extLst>
          </p:cNvPr>
          <p:cNvPicPr>
            <a:picLocks noChangeAspect="1"/>
          </p:cNvPicPr>
          <p:nvPr/>
        </p:nvPicPr>
        <p:blipFill>
          <a:blip r:embed="rId3"/>
          <a:stretch>
            <a:fillRect/>
          </a:stretch>
        </p:blipFill>
        <p:spPr>
          <a:xfrm>
            <a:off x="152400" y="942975"/>
            <a:ext cx="4226944" cy="5778501"/>
          </a:xfrm>
          <a:prstGeom prst="rect">
            <a:avLst/>
          </a:prstGeom>
        </p:spPr>
      </p:pic>
    </p:spTree>
    <p:extLst>
      <p:ext uri="{BB962C8B-B14F-4D97-AF65-F5344CB8AC3E}">
        <p14:creationId xmlns:p14="http://schemas.microsoft.com/office/powerpoint/2010/main" val="2982054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628650" y="136524"/>
            <a:ext cx="7886700" cy="806451"/>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Gernot Hauke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Strategisch-Behaviorale Therapie SBT</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Theorie und Praxis eines innovativen Psychotherapieansatzes</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648200" y="855663"/>
            <a:ext cx="4343400" cy="5500688"/>
          </a:xfrm>
        </p:spPr>
        <p:txBody>
          <a:bodyPr>
            <a:normAutofit fontScale="70000" lnSpcReduction="20000"/>
          </a:bodyPr>
          <a:lstStyle/>
          <a:p>
            <a:pPr marL="0" indent="0" algn="l">
              <a:buNone/>
            </a:pPr>
            <a:r>
              <a:rPr lang="de-DE" b="0" i="0" dirty="0">
                <a:solidFill>
                  <a:srgbClr val="000000"/>
                </a:solidFill>
                <a:effectLst/>
                <a:latin typeface="arial" panose="020B0604020202020204" pitchFamily="34" charset="0"/>
              </a:rPr>
              <a:t>Buchreihe: CIP - Medien</a:t>
            </a:r>
          </a:p>
          <a:p>
            <a:pPr marL="0" indent="0" algn="l">
              <a:buNone/>
            </a:pPr>
            <a:r>
              <a:rPr lang="de-DE" b="0" i="0" dirty="0">
                <a:solidFill>
                  <a:srgbClr val="000000"/>
                </a:solidFill>
                <a:effectLst/>
                <a:latin typeface="arial" panose="020B0604020202020204" pitchFamily="34" charset="0"/>
              </a:rPr>
              <a:t>Verlag: Psychosozial-Verlag</a:t>
            </a:r>
          </a:p>
          <a:p>
            <a:pPr marL="0" indent="0" algn="l">
              <a:buNone/>
            </a:pPr>
            <a:r>
              <a:rPr lang="de-DE" b="0" i="0" dirty="0">
                <a:solidFill>
                  <a:srgbClr val="000000"/>
                </a:solidFill>
                <a:effectLst/>
                <a:latin typeface="arial" panose="020B0604020202020204" pitchFamily="34" charset="0"/>
              </a:rPr>
              <a:t>265 Seiten, Gebunden, 175 x 245 mm</a:t>
            </a:r>
          </a:p>
          <a:p>
            <a:pPr marL="0" indent="0" algn="l">
              <a:buNone/>
            </a:pPr>
            <a:r>
              <a:rPr lang="de-DE" b="0" i="0" dirty="0">
                <a:solidFill>
                  <a:srgbClr val="000000"/>
                </a:solidFill>
                <a:effectLst/>
                <a:latin typeface="arial" panose="020B0604020202020204" pitchFamily="34" charset="0"/>
              </a:rPr>
              <a:t>Erschienen im April 2009</a:t>
            </a:r>
          </a:p>
          <a:p>
            <a:pPr marL="0" indent="0" algn="l">
              <a:buNone/>
            </a:pPr>
            <a:r>
              <a:rPr lang="de-DE" b="0" i="0" dirty="0">
                <a:solidFill>
                  <a:srgbClr val="000000"/>
                </a:solidFill>
                <a:effectLst/>
                <a:latin typeface="arial" panose="020B0604020202020204" pitchFamily="34" charset="0"/>
              </a:rPr>
              <a:t>ISBN-13: 978-3-9320-9669-3, Bestell-Nr.: 81069</a:t>
            </a:r>
          </a:p>
          <a:p>
            <a:pPr marL="0" indent="0" algn="l">
              <a:buNone/>
            </a:pPr>
            <a:r>
              <a:rPr lang="de-DE" b="0" i="0" dirty="0">
                <a:solidFill>
                  <a:srgbClr val="000000"/>
                </a:solidFill>
                <a:effectLst/>
                <a:latin typeface="arial" panose="020B0604020202020204" pitchFamily="34" charset="0"/>
              </a:rPr>
              <a:t>SBT ist die Weiterentwicklung der Strategischen Kurzzeittherapie mit vielfältigen Möglichkeiten der Anwendung. Sie ist auf dem aktuellsten Stand der Therapieentwicklung – als deutsches Pendant zu den 3rd </a:t>
            </a:r>
            <a:r>
              <a:rPr lang="de-DE" b="0" i="0" dirty="0" err="1">
                <a:solidFill>
                  <a:srgbClr val="000000"/>
                </a:solidFill>
                <a:effectLst/>
                <a:latin typeface="arial" panose="020B0604020202020204" pitchFamily="34" charset="0"/>
              </a:rPr>
              <a:t>wave</a:t>
            </a:r>
            <a:r>
              <a:rPr lang="de-DE" b="0" i="0" dirty="0">
                <a:solidFill>
                  <a:srgbClr val="000000"/>
                </a:solidFill>
                <a:effectLst/>
                <a:latin typeface="arial" panose="020B0604020202020204" pitchFamily="34" charset="0"/>
              </a:rPr>
              <a:t> Innovationen der Verhaltenstherapie. Interventionen bei Depressionen, Angststörungen, Trauma, onkologischen Erkrankungen. Mit Beiträgen von M. J. </a:t>
            </a:r>
            <a:r>
              <a:rPr lang="de-DE" b="0" i="0" dirty="0" err="1">
                <a:solidFill>
                  <a:srgbClr val="000000"/>
                </a:solidFill>
                <a:effectLst/>
                <a:latin typeface="arial" panose="020B0604020202020204" pitchFamily="34" charset="0"/>
              </a:rPr>
              <a:t>Fegg</a:t>
            </a:r>
            <a:r>
              <a:rPr lang="de-DE" b="0" i="0" dirty="0">
                <a:solidFill>
                  <a:srgbClr val="000000"/>
                </a:solidFill>
                <a:effectLst/>
                <a:latin typeface="arial" panose="020B0604020202020204" pitchFamily="34" charset="0"/>
              </a:rPr>
              <a:t>, U. Gräff-Rudolph und S. K. D. Sulz, G. Hauke, A. Richter-Benedikt, S. K. D. Sulz, R. Thierbach</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648200" y="6389350"/>
            <a:ext cx="3086100" cy="365125"/>
          </a:xfrm>
        </p:spPr>
        <p:txBody>
          <a:bodyPr/>
          <a:lstStyle/>
          <a:p>
            <a:r>
              <a:rPr lang="de-DE"/>
              <a:t>Neue Publikationen Serge Sulz 2025-06</a:t>
            </a:r>
            <a:endParaRPr lang="de-DE" dirty="0"/>
          </a:p>
        </p:txBody>
      </p:sp>
      <p:pic>
        <p:nvPicPr>
          <p:cNvPr id="6" name="Grafik 5">
            <a:extLst>
              <a:ext uri="{FF2B5EF4-FFF2-40B4-BE49-F238E27FC236}">
                <a16:creationId xmlns:a16="http://schemas.microsoft.com/office/drawing/2014/main" id="{C6F94C29-25C2-47C2-B749-4DA08112D8CE}"/>
              </a:ext>
            </a:extLst>
          </p:cNvPr>
          <p:cNvPicPr>
            <a:picLocks noChangeAspect="1"/>
          </p:cNvPicPr>
          <p:nvPr/>
        </p:nvPicPr>
        <p:blipFill>
          <a:blip r:embed="rId3"/>
          <a:stretch>
            <a:fillRect/>
          </a:stretch>
        </p:blipFill>
        <p:spPr>
          <a:xfrm>
            <a:off x="129171" y="936524"/>
            <a:ext cx="4233279" cy="5784951"/>
          </a:xfrm>
          <a:prstGeom prst="rect">
            <a:avLst/>
          </a:prstGeom>
        </p:spPr>
      </p:pic>
    </p:spTree>
    <p:extLst>
      <p:ext uri="{BB962C8B-B14F-4D97-AF65-F5344CB8AC3E}">
        <p14:creationId xmlns:p14="http://schemas.microsoft.com/office/powerpoint/2010/main" val="4047894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628650" y="365126"/>
            <a:ext cx="7886700" cy="158749"/>
          </a:xfrm>
        </p:spPr>
        <p:txBody>
          <a:bodyPr>
            <a:noAutofit/>
          </a:bodyPr>
          <a:lstStyle/>
          <a:p>
            <a:r>
              <a:rPr lang="de-DE" sz="1200" b="0" i="0" u="none" strike="noStrike" dirty="0">
                <a:solidFill>
                  <a:srgbClr val="000000"/>
                </a:solidFill>
                <a:effectLst/>
                <a:latin typeface="arial" panose="020B0604020202020204" pitchFamily="34" charset="0"/>
                <a:hlinkClick r:id="rId2" tooltip="zur Autorenseite von Serge K.D. Sulz"/>
              </a:rPr>
              <a:t>Serge K.D. Sulz</a:t>
            </a:r>
            <a:br>
              <a:rPr lang="de-DE" sz="1200" b="0" i="0" dirty="0">
                <a:solidFill>
                  <a:srgbClr val="000000"/>
                </a:solidFill>
                <a:effectLst/>
                <a:latin typeface="arial" panose="020B0604020202020204" pitchFamily="34" charset="0"/>
              </a:rPr>
            </a:br>
            <a:r>
              <a:rPr lang="de-DE" sz="1200" b="1" i="0" dirty="0">
                <a:solidFill>
                  <a:srgbClr val="000000"/>
                </a:solidFill>
                <a:effectLst/>
                <a:latin typeface="arial" panose="020B0604020202020204" pitchFamily="34" charset="0"/>
              </a:rPr>
              <a:t>Supervision, Intervision und Intravision in Ambulanz, Klinik und Praxis</a:t>
            </a:r>
            <a:br>
              <a:rPr lang="de-DE" sz="1200" b="1" i="0" dirty="0">
                <a:solidFill>
                  <a:srgbClr val="000000"/>
                </a:solidFill>
                <a:effectLst/>
                <a:latin typeface="arial" panose="020B0604020202020204" pitchFamily="34" charset="0"/>
              </a:rPr>
            </a:br>
            <a:r>
              <a:rPr lang="de-DE" sz="1200" b="1" i="0" dirty="0">
                <a:solidFill>
                  <a:srgbClr val="000000"/>
                </a:solidFill>
                <a:effectLst/>
                <a:latin typeface="arial" panose="020B0604020202020204" pitchFamily="34" charset="0"/>
              </a:rPr>
              <a:t>Konzeption und Durchführung im Rahmen kognitiv-behavioraler und integrativer Psychotherapie</a:t>
            </a:r>
            <a:endParaRPr lang="de-DE" sz="1200" dirty="0"/>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648200" y="855663"/>
            <a:ext cx="4343400" cy="5500688"/>
          </a:xfrm>
        </p:spPr>
        <p:txBody>
          <a:bodyPr>
            <a:normAutofit fontScale="47500" lnSpcReduction="20000"/>
          </a:bodyPr>
          <a:lstStyle/>
          <a:p>
            <a:pPr marL="0" indent="0" algn="l">
              <a:buNone/>
            </a:pPr>
            <a:r>
              <a:rPr lang="de-DE" b="0" i="0" dirty="0">
                <a:solidFill>
                  <a:srgbClr val="000000"/>
                </a:solidFill>
                <a:effectLst/>
                <a:latin typeface="arial" panose="020B0604020202020204" pitchFamily="34" charset="0"/>
              </a:rPr>
              <a:t>Buchreihe: CIP - Medien</a:t>
            </a:r>
          </a:p>
          <a:p>
            <a:pPr marL="0" indent="0" algn="l">
              <a:buNone/>
            </a:pPr>
            <a:r>
              <a:rPr lang="de-DE" b="0" i="0" dirty="0">
                <a:solidFill>
                  <a:srgbClr val="000000"/>
                </a:solidFill>
                <a:effectLst/>
                <a:latin typeface="arial" panose="020B0604020202020204" pitchFamily="34" charset="0"/>
              </a:rPr>
              <a:t>Verlag: Psychosozial-Verlag</a:t>
            </a:r>
          </a:p>
          <a:p>
            <a:pPr marL="0" indent="0" algn="l">
              <a:buNone/>
            </a:pPr>
            <a:r>
              <a:rPr lang="de-DE" b="0" i="0" dirty="0">
                <a:solidFill>
                  <a:srgbClr val="000000"/>
                </a:solidFill>
                <a:effectLst/>
                <a:latin typeface="arial" panose="020B0604020202020204" pitchFamily="34" charset="0"/>
              </a:rPr>
              <a:t>400 Seiten, Gebunden, 175 x 244 mm</a:t>
            </a:r>
          </a:p>
          <a:p>
            <a:pPr marL="0" indent="0" algn="l">
              <a:buNone/>
            </a:pPr>
            <a:r>
              <a:rPr lang="de-DE" b="0" i="0" dirty="0">
                <a:solidFill>
                  <a:srgbClr val="000000"/>
                </a:solidFill>
                <a:effectLst/>
                <a:latin typeface="arial" panose="020B0604020202020204" pitchFamily="34" charset="0"/>
              </a:rPr>
              <a:t>Erschienen im Januar 2007</a:t>
            </a:r>
          </a:p>
          <a:p>
            <a:pPr marL="0" indent="0" algn="l">
              <a:buNone/>
            </a:pPr>
            <a:r>
              <a:rPr lang="de-DE" b="0" i="0" dirty="0">
                <a:solidFill>
                  <a:srgbClr val="000000"/>
                </a:solidFill>
                <a:effectLst/>
                <a:latin typeface="arial" panose="020B0604020202020204" pitchFamily="34" charset="0"/>
              </a:rPr>
              <a:t>ISBN-13: 978-3-9320-9648-8, Bestell-Nr.: 81048</a:t>
            </a:r>
          </a:p>
          <a:p>
            <a:pPr marL="0" indent="0" algn="l">
              <a:buNone/>
            </a:pPr>
            <a:r>
              <a:rPr lang="de-DE" b="0" i="0" dirty="0">
                <a:solidFill>
                  <a:srgbClr val="000000"/>
                </a:solidFill>
                <a:effectLst/>
                <a:latin typeface="arial" panose="020B0604020202020204" pitchFamily="34" charset="0"/>
              </a:rPr>
              <a:t>Wir bauen die Konzeption von Supervision auf vier grundlegenden wissenschaftlichen Fundamenten auf:</a:t>
            </a:r>
            <a:br>
              <a:rPr lang="de-DE" b="0" i="0" dirty="0">
                <a:solidFill>
                  <a:srgbClr val="000000"/>
                </a:solidFill>
                <a:effectLst/>
                <a:latin typeface="arial" panose="020B0604020202020204" pitchFamily="34" charset="0"/>
              </a:rPr>
            </a:br>
            <a:r>
              <a:rPr lang="de-DE" b="0" i="0" dirty="0">
                <a:solidFill>
                  <a:srgbClr val="000000"/>
                </a:solidFill>
                <a:effectLst/>
                <a:latin typeface="arial" panose="020B0604020202020204" pitchFamily="34" charset="0"/>
              </a:rPr>
              <a:t>– Selbstregulation (z. V. </a:t>
            </a:r>
            <a:r>
              <a:rPr lang="de-DE" b="0" i="0" dirty="0" err="1">
                <a:solidFill>
                  <a:srgbClr val="000000"/>
                </a:solidFill>
                <a:effectLst/>
                <a:latin typeface="arial" panose="020B0604020202020204" pitchFamily="34" charset="0"/>
              </a:rPr>
              <a:t>Kanfer</a:t>
            </a:r>
            <a:r>
              <a:rPr lang="de-DE" b="0" i="0" dirty="0">
                <a:solidFill>
                  <a:srgbClr val="000000"/>
                </a:solidFill>
                <a:effectLst/>
                <a:latin typeface="arial" panose="020B0604020202020204" pitchFamily="34" charset="0"/>
              </a:rPr>
              <a:t> 1979 und Carver und </a:t>
            </a:r>
            <a:r>
              <a:rPr lang="de-DE" b="0" i="0" dirty="0" err="1">
                <a:solidFill>
                  <a:srgbClr val="000000"/>
                </a:solidFill>
                <a:effectLst/>
                <a:latin typeface="arial" panose="020B0604020202020204" pitchFamily="34" charset="0"/>
              </a:rPr>
              <a:t>Scheier</a:t>
            </a:r>
            <a:r>
              <a:rPr lang="de-DE" b="0" i="0" dirty="0">
                <a:solidFill>
                  <a:srgbClr val="000000"/>
                </a:solidFill>
                <a:effectLst/>
                <a:latin typeface="arial" panose="020B0604020202020204" pitchFamily="34" charset="0"/>
              </a:rPr>
              <a:t> 1998)</a:t>
            </a:r>
            <a:br>
              <a:rPr lang="de-DE" b="0" i="0" dirty="0">
                <a:solidFill>
                  <a:srgbClr val="000000"/>
                </a:solidFill>
                <a:effectLst/>
                <a:latin typeface="arial" panose="020B0604020202020204" pitchFamily="34" charset="0"/>
              </a:rPr>
            </a:br>
            <a:r>
              <a:rPr lang="de-DE" b="0" i="0" dirty="0">
                <a:solidFill>
                  <a:srgbClr val="000000"/>
                </a:solidFill>
                <a:effectLst/>
                <a:latin typeface="arial" panose="020B0604020202020204" pitchFamily="34" charset="0"/>
              </a:rPr>
              <a:t>– Selbstorganisation (z. B. </a:t>
            </a:r>
            <a:r>
              <a:rPr lang="de-DE" b="0" i="0" dirty="0" err="1">
                <a:solidFill>
                  <a:srgbClr val="000000"/>
                </a:solidFill>
                <a:effectLst/>
                <a:latin typeface="arial" panose="020B0604020202020204" pitchFamily="34" charset="0"/>
              </a:rPr>
              <a:t>Watzlawik</a:t>
            </a:r>
            <a:r>
              <a:rPr lang="de-DE" b="0" i="0" dirty="0">
                <a:solidFill>
                  <a:srgbClr val="000000"/>
                </a:solidFill>
                <a:effectLst/>
                <a:latin typeface="arial" panose="020B0604020202020204" pitchFamily="34" charset="0"/>
              </a:rPr>
              <a:t> 1981 und Haken und </a:t>
            </a:r>
            <a:r>
              <a:rPr lang="de-DE" b="0" i="0" dirty="0" err="1">
                <a:solidFill>
                  <a:srgbClr val="000000"/>
                </a:solidFill>
                <a:effectLst/>
                <a:latin typeface="arial" panose="020B0604020202020204" pitchFamily="34" charset="0"/>
              </a:rPr>
              <a:t>Schiepek</a:t>
            </a:r>
            <a:r>
              <a:rPr lang="de-DE" b="0" i="0" dirty="0">
                <a:solidFill>
                  <a:srgbClr val="000000"/>
                </a:solidFill>
                <a:effectLst/>
                <a:latin typeface="arial" panose="020B0604020202020204" pitchFamily="34" charset="0"/>
              </a:rPr>
              <a:t> 2005)</a:t>
            </a:r>
            <a:br>
              <a:rPr lang="de-DE" b="0" i="0" dirty="0">
                <a:solidFill>
                  <a:srgbClr val="000000"/>
                </a:solidFill>
                <a:effectLst/>
                <a:latin typeface="arial" panose="020B0604020202020204" pitchFamily="34" charset="0"/>
              </a:rPr>
            </a:br>
            <a:r>
              <a:rPr lang="de-DE" b="0" i="0" dirty="0">
                <a:solidFill>
                  <a:srgbClr val="000000"/>
                </a:solidFill>
                <a:effectLst/>
                <a:latin typeface="arial" panose="020B0604020202020204" pitchFamily="34" charset="0"/>
              </a:rPr>
              <a:t>– Selbstentwicklung (Piaget 1976 und </a:t>
            </a:r>
            <a:r>
              <a:rPr lang="de-DE" b="0" i="0" dirty="0" err="1">
                <a:solidFill>
                  <a:srgbClr val="000000"/>
                </a:solidFill>
                <a:effectLst/>
                <a:latin typeface="arial" panose="020B0604020202020204" pitchFamily="34" charset="0"/>
              </a:rPr>
              <a:t>Kegan</a:t>
            </a:r>
            <a:r>
              <a:rPr lang="de-DE" b="0" i="0" dirty="0">
                <a:solidFill>
                  <a:srgbClr val="000000"/>
                </a:solidFill>
                <a:effectLst/>
                <a:latin typeface="arial" panose="020B0604020202020204" pitchFamily="34" charset="0"/>
              </a:rPr>
              <a:t> 1986)</a:t>
            </a:r>
            <a:br>
              <a:rPr lang="de-DE" b="0" i="0" dirty="0">
                <a:solidFill>
                  <a:srgbClr val="000000"/>
                </a:solidFill>
                <a:effectLst/>
                <a:latin typeface="arial" panose="020B0604020202020204" pitchFamily="34" charset="0"/>
              </a:rPr>
            </a:br>
            <a:r>
              <a:rPr lang="de-DE" b="0" i="0" dirty="0">
                <a:solidFill>
                  <a:srgbClr val="000000"/>
                </a:solidFill>
                <a:effectLst/>
                <a:latin typeface="arial" panose="020B0604020202020204" pitchFamily="34" charset="0"/>
              </a:rPr>
              <a:t>– Neurobiologische Gedächtnis- und Emotionsforschung (z. B. </a:t>
            </a:r>
            <a:r>
              <a:rPr lang="de-DE" b="0" i="0" dirty="0" err="1">
                <a:solidFill>
                  <a:srgbClr val="000000"/>
                </a:solidFill>
                <a:effectLst/>
                <a:latin typeface="arial" panose="020B0604020202020204" pitchFamily="34" charset="0"/>
              </a:rPr>
              <a:t>Damasio</a:t>
            </a:r>
            <a:r>
              <a:rPr lang="de-DE" b="0" i="0" dirty="0">
                <a:solidFill>
                  <a:srgbClr val="000000"/>
                </a:solidFill>
                <a:effectLst/>
                <a:latin typeface="arial" panose="020B0604020202020204" pitchFamily="34" charset="0"/>
              </a:rPr>
              <a:t> 2003)</a:t>
            </a:r>
            <a:br>
              <a:rPr lang="de-DE" b="0" i="0" dirty="0">
                <a:solidFill>
                  <a:srgbClr val="000000"/>
                </a:solidFill>
                <a:effectLst/>
                <a:latin typeface="arial" panose="020B0604020202020204" pitchFamily="34" charset="0"/>
              </a:rPr>
            </a:br>
            <a:br>
              <a:rPr lang="de-DE" b="0" i="0" dirty="0">
                <a:solidFill>
                  <a:srgbClr val="000000"/>
                </a:solidFill>
                <a:effectLst/>
                <a:latin typeface="arial" panose="020B0604020202020204" pitchFamily="34" charset="0"/>
              </a:rPr>
            </a:br>
            <a:r>
              <a:rPr lang="de-DE" b="0" i="0" dirty="0">
                <a:solidFill>
                  <a:srgbClr val="000000"/>
                </a:solidFill>
                <a:effectLst/>
                <a:latin typeface="arial" panose="020B0604020202020204" pitchFamily="34" charset="0"/>
              </a:rPr>
              <a:t>Unter besonderer Berücksichtigung von prozessualen Beziehungs- und Interaktionsaspekten wird in diesem Buch auf Supervision eingegangen. Sowohl die besondere Aufgabe des Supervisors als Mentor in der Ausbildung als auch die </a:t>
            </a:r>
            <a:r>
              <a:rPr lang="de-DE" b="0" i="0" dirty="0" err="1">
                <a:solidFill>
                  <a:srgbClr val="000000"/>
                </a:solidFill>
                <a:effectLst/>
                <a:latin typeface="arial" panose="020B0604020202020204" pitchFamily="34" charset="0"/>
              </a:rPr>
              <a:t>supervisorische</a:t>
            </a:r>
            <a:r>
              <a:rPr lang="de-DE" b="0" i="0" dirty="0">
                <a:solidFill>
                  <a:srgbClr val="000000"/>
                </a:solidFill>
                <a:effectLst/>
                <a:latin typeface="arial" panose="020B0604020202020204" pitchFamily="34" charset="0"/>
              </a:rPr>
              <a:t> Perspektiveneinnahme in der Intervision sind Thema der Betrachtungen. Dabei wird das Arbeiten mit Beziehungen und Emotionen ebenso untersucht wie die ganzheitliche Entwicklung und der Aufbau professioneller Fähigkeiten. Ein Praxisbuch für Supervisoren und Therapeuten – auch im Sinne von Qualitätsmanagement zur Optimierung der Prozess- und Ergebnisqualität.</a:t>
            </a:r>
          </a:p>
          <a:p>
            <a:pPr marL="0" indent="0">
              <a:buNone/>
            </a:pPr>
            <a:endParaRPr lang="de-DE" dirty="0"/>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p:txBody>
          <a:bodyPr/>
          <a:lstStyle/>
          <a:p>
            <a:r>
              <a:rPr lang="de-DE"/>
              <a:t>Neue Publikationen Serge Sulz 2025-06</a:t>
            </a:r>
          </a:p>
        </p:txBody>
      </p:sp>
      <p:pic>
        <p:nvPicPr>
          <p:cNvPr id="7" name="Grafik 6">
            <a:extLst>
              <a:ext uri="{FF2B5EF4-FFF2-40B4-BE49-F238E27FC236}">
                <a16:creationId xmlns:a16="http://schemas.microsoft.com/office/drawing/2014/main" id="{A64D69E7-8F4C-4DFE-B312-19D5F9CF89B6}"/>
              </a:ext>
            </a:extLst>
          </p:cNvPr>
          <p:cNvPicPr>
            <a:picLocks noChangeAspect="1"/>
          </p:cNvPicPr>
          <p:nvPr/>
        </p:nvPicPr>
        <p:blipFill>
          <a:blip r:embed="rId3"/>
          <a:stretch>
            <a:fillRect/>
          </a:stretch>
        </p:blipFill>
        <p:spPr>
          <a:xfrm>
            <a:off x="121285" y="785019"/>
            <a:ext cx="4479290" cy="5310187"/>
          </a:xfrm>
          <a:prstGeom prst="rect">
            <a:avLst/>
          </a:prstGeom>
        </p:spPr>
      </p:pic>
    </p:spTree>
    <p:extLst>
      <p:ext uri="{BB962C8B-B14F-4D97-AF65-F5344CB8AC3E}">
        <p14:creationId xmlns:p14="http://schemas.microsoft.com/office/powerpoint/2010/main" val="856015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8658225" cy="719138"/>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Therapiebuch III - Von der Strategie des Symptoms zur Strategie der Therapie</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Schema- und Funktionsanalytisches Psychotherapie-Lehrbuch</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marL="0" indent="0" algn="l">
              <a:buNone/>
            </a:pPr>
            <a:r>
              <a:rPr lang="de-DE" sz="1100" b="0" i="0" dirty="0">
                <a:solidFill>
                  <a:srgbClr val="000000"/>
                </a:solidFill>
                <a:effectLst/>
                <a:latin typeface="arial" panose="020B0604020202020204" pitchFamily="34" charset="0"/>
              </a:rPr>
              <a:t>Buchreihe: CIP - Medien</a:t>
            </a:r>
          </a:p>
          <a:p>
            <a:pPr marL="0" indent="0" algn="l">
              <a:buNone/>
            </a:pPr>
            <a:r>
              <a:rPr lang="de-DE" sz="1100" b="0" i="0" dirty="0">
                <a:solidFill>
                  <a:srgbClr val="000000"/>
                </a:solidFill>
                <a:effectLst/>
                <a:latin typeface="arial" panose="020B0604020202020204" pitchFamily="34" charset="0"/>
              </a:rPr>
              <a:t>Verlag: Psychosozial-Verlag</a:t>
            </a:r>
          </a:p>
          <a:p>
            <a:pPr marL="0" indent="0" algn="l">
              <a:buNone/>
            </a:pPr>
            <a:r>
              <a:rPr lang="de-DE" sz="1100" b="0" i="0" dirty="0">
                <a:solidFill>
                  <a:srgbClr val="000000"/>
                </a:solidFill>
                <a:effectLst/>
                <a:latin typeface="arial" panose="020B0604020202020204" pitchFamily="34" charset="0"/>
              </a:rPr>
              <a:t>540 Seiten, Gebunden, 173 x 245 mm</a:t>
            </a:r>
          </a:p>
          <a:p>
            <a:pPr marL="0" indent="0" algn="l">
              <a:buNone/>
            </a:pPr>
            <a:r>
              <a:rPr lang="de-DE" sz="1100" b="0" i="0" dirty="0">
                <a:solidFill>
                  <a:srgbClr val="000000"/>
                </a:solidFill>
                <a:effectLst/>
                <a:latin typeface="arial" panose="020B0604020202020204" pitchFamily="34" charset="0"/>
              </a:rPr>
              <a:t>Erstauflage unter dem Titel "Von der Strategie des Symptoms zur Strategie der Therapie"</a:t>
            </a:r>
          </a:p>
          <a:p>
            <a:pPr marL="0" indent="0" algn="l">
              <a:buNone/>
            </a:pPr>
            <a:r>
              <a:rPr lang="de-DE" sz="1100" b="0" i="0" dirty="0">
                <a:solidFill>
                  <a:srgbClr val="000000"/>
                </a:solidFill>
                <a:effectLst/>
                <a:latin typeface="arial" panose="020B0604020202020204" pitchFamily="34" charset="0"/>
              </a:rPr>
              <a:t>Erschienen im Mai 2011</a:t>
            </a:r>
          </a:p>
          <a:p>
            <a:pPr marL="0" indent="0" algn="l">
              <a:buNone/>
            </a:pPr>
            <a:r>
              <a:rPr lang="de-DE" sz="1100" b="0" i="0" dirty="0">
                <a:solidFill>
                  <a:srgbClr val="000000"/>
                </a:solidFill>
                <a:effectLst/>
                <a:latin typeface="arial" panose="020B0604020202020204" pitchFamily="34" charset="0"/>
              </a:rPr>
              <a:t>ISBN-13: 978-3-9320-9698-3, Bestell-Nr.: 81098</a:t>
            </a:r>
          </a:p>
          <a:p>
            <a:pPr marL="0" indent="0" algn="l">
              <a:buNone/>
            </a:pPr>
            <a:r>
              <a:rPr lang="de-DE" sz="1100" b="0" i="0" dirty="0">
                <a:solidFill>
                  <a:srgbClr val="000000"/>
                </a:solidFill>
                <a:effectLst/>
                <a:latin typeface="arial" panose="020B0604020202020204" pitchFamily="34" charset="0"/>
              </a:rPr>
              <a:t>Kernthema ist das therapeutische Vorgehen in der praktischen Therapie. Nach den Grundkenntnissen der verhaltenstherapeutischen Diagnostik und Fallkonzeption (Sulz: Verhaltensdiagnostik und Fallkonzeption; CIP-Medien) und der Aneignung einer Störungs- und Therapietheorie sowie von individuellen Therapiestrategien (Sulz: Therapiebuch II; Strategische Kurzzeittherapie, demnächst als CIP-Medien </a:t>
            </a:r>
            <a:r>
              <a:rPr lang="de-DE" sz="1100" b="0" i="0" dirty="0" err="1">
                <a:solidFill>
                  <a:srgbClr val="000000"/>
                </a:solidFill>
                <a:effectLst/>
                <a:latin typeface="arial" panose="020B0604020202020204" pitchFamily="34" charset="0"/>
              </a:rPr>
              <a:t>E.Book</a:t>
            </a:r>
            <a:r>
              <a:rPr lang="de-DE" sz="1100" b="0" i="0" dirty="0">
                <a:solidFill>
                  <a:srgbClr val="000000"/>
                </a:solidFill>
                <a:effectLst/>
                <a:latin typeface="arial" panose="020B0604020202020204" pitchFamily="34" charset="0"/>
              </a:rPr>
              <a:t>) geht es in diesem Werk um die Arbeit in der Praxis. In verständlicher Form erfährt der Leser alles, was hierzu wichtig ist und in der praktischen Therapie Beachtung finden sollte.</a:t>
            </a:r>
            <a:br>
              <a:rPr lang="de-DE" sz="1100" b="0" i="0" dirty="0">
                <a:solidFill>
                  <a:srgbClr val="000000"/>
                </a:solidFill>
                <a:effectLst/>
                <a:latin typeface="arial" panose="020B0604020202020204" pitchFamily="34" charset="0"/>
              </a:rPr>
            </a:br>
            <a:br>
              <a:rPr lang="de-DE" sz="1100" b="0" i="0" dirty="0">
                <a:solidFill>
                  <a:srgbClr val="000000"/>
                </a:solidFill>
                <a:effectLst/>
                <a:latin typeface="arial" panose="020B0604020202020204" pitchFamily="34" charset="0"/>
              </a:rPr>
            </a:br>
            <a:r>
              <a:rPr lang="de-DE" sz="1100" b="0" i="0" dirty="0">
                <a:solidFill>
                  <a:srgbClr val="000000"/>
                </a:solidFill>
                <a:effectLst/>
                <a:latin typeface="arial" panose="020B0604020202020204" pitchFamily="34" charset="0"/>
              </a:rPr>
              <a:t>Ausgehend von einer modernen Verhaltenstheorie, die Schema- und Funktionsanalyse in der Makroebenen-Betrachtung eines Falles verknüpft, ist die Perspektive von Metakognitionen und die Untersuchung und Optimierung der Beziehungs- und Emotionsregulation ein wesentlicher Bestandteil. Das Vorgehen im Therapieprozess wird so beschrieben, dass es unmittelbar umsetzbar ist. Dies ist sowohl anwendbar auf Achse-I- Störungen wie Angst, Depression, Zwang etc. als auch auf Persönlichkeitsstörungen, deren Behandlung in diesem Werk viel Raum einnimmt. Therapie III ist auch als konzeptionelles Grundlagenbuch für das Strategische Coaching zu empfehlen. Aus Therapie wird Coaching, aus Symptom wird maladaptives Problemlöseverhalten.</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652962" y="6419056"/>
            <a:ext cx="3086100" cy="365125"/>
          </a:xfrm>
        </p:spPr>
        <p:txBody>
          <a:bodyPr/>
          <a:lstStyle/>
          <a:p>
            <a:r>
              <a:rPr lang="de-DE"/>
              <a:t>Neue Publikationen Serge Sulz 2025-06</a:t>
            </a:r>
            <a:endParaRPr lang="de-DE" dirty="0"/>
          </a:p>
        </p:txBody>
      </p:sp>
      <p:pic>
        <p:nvPicPr>
          <p:cNvPr id="6" name="Grafik 5">
            <a:extLst>
              <a:ext uri="{FF2B5EF4-FFF2-40B4-BE49-F238E27FC236}">
                <a16:creationId xmlns:a16="http://schemas.microsoft.com/office/drawing/2014/main" id="{4CC510C0-D6D0-42C9-B703-A83CA6E86C5A}"/>
              </a:ext>
            </a:extLst>
          </p:cNvPr>
          <p:cNvPicPr>
            <a:picLocks noChangeAspect="1"/>
          </p:cNvPicPr>
          <p:nvPr/>
        </p:nvPicPr>
        <p:blipFill>
          <a:blip r:embed="rId3"/>
          <a:stretch>
            <a:fillRect/>
          </a:stretch>
        </p:blipFill>
        <p:spPr>
          <a:xfrm>
            <a:off x="161925" y="708025"/>
            <a:ext cx="4187847" cy="6076156"/>
          </a:xfrm>
          <a:prstGeom prst="rect">
            <a:avLst/>
          </a:prstGeom>
        </p:spPr>
      </p:pic>
    </p:spTree>
    <p:extLst>
      <p:ext uri="{BB962C8B-B14F-4D97-AF65-F5344CB8AC3E}">
        <p14:creationId xmlns:p14="http://schemas.microsoft.com/office/powerpoint/2010/main" val="254713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8658225" cy="719138"/>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und Gerhard Lenz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Von der Kognition zur Emotion</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 mit Gefühlen</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algn="l"/>
            <a:r>
              <a:rPr lang="de-DE" sz="1800" b="0" i="0" dirty="0">
                <a:solidFill>
                  <a:srgbClr val="000000"/>
                </a:solidFill>
                <a:effectLst/>
                <a:latin typeface="arial" panose="020B0604020202020204" pitchFamily="34" charset="0"/>
              </a:rPr>
              <a:t>Buchreihe: CIP - Medien</a:t>
            </a:r>
          </a:p>
          <a:p>
            <a:pPr algn="l"/>
            <a:r>
              <a:rPr lang="de-DE" sz="1800" b="0" i="0" dirty="0">
                <a:solidFill>
                  <a:srgbClr val="000000"/>
                </a:solidFill>
                <a:effectLst/>
                <a:latin typeface="arial" panose="020B0604020202020204" pitchFamily="34" charset="0"/>
              </a:rPr>
              <a:t>Verlag: Psychosozial-Verlag</a:t>
            </a:r>
          </a:p>
          <a:p>
            <a:pPr algn="l"/>
            <a:r>
              <a:rPr lang="de-DE" sz="1800" b="0" i="0" dirty="0">
                <a:solidFill>
                  <a:srgbClr val="000000"/>
                </a:solidFill>
                <a:effectLst/>
                <a:latin typeface="arial" panose="020B0604020202020204" pitchFamily="34" charset="0"/>
              </a:rPr>
              <a:t>ISBN-13: 978-3-9320-9608-2, Bestell-Nr.: 81008</a:t>
            </a:r>
          </a:p>
          <a:p>
            <a:pPr algn="l"/>
            <a:r>
              <a:rPr lang="de-DE" sz="1800" b="0" i="0" dirty="0">
                <a:solidFill>
                  <a:srgbClr val="000000"/>
                </a:solidFill>
                <a:effectLst/>
                <a:latin typeface="arial" panose="020B0604020202020204" pitchFamily="34" charset="0"/>
              </a:rPr>
              <a:t>Die Entdeckung der zentralen Bedeutung der Gefühle für Verlauf und Ergebnis des therapeutischen Prozesses ist ein unschätzbarer Gewinn für PsychotherapeutInnen. Das Buch spiegelt den Stand unseres Wissens und Könnens in der therapeutischen Arbeit mit Gefühlen.</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826928" y="6274158"/>
            <a:ext cx="3086100" cy="365125"/>
          </a:xfrm>
        </p:spPr>
        <p:txBody>
          <a:bodyPr/>
          <a:lstStyle/>
          <a:p>
            <a:r>
              <a:rPr lang="de-DE"/>
              <a:t>Neue Publikationen Serge Sulz 2025-06</a:t>
            </a:r>
            <a:endParaRPr lang="de-DE" dirty="0"/>
          </a:p>
        </p:txBody>
      </p:sp>
      <p:pic>
        <p:nvPicPr>
          <p:cNvPr id="7" name="Grafik 6">
            <a:extLst>
              <a:ext uri="{FF2B5EF4-FFF2-40B4-BE49-F238E27FC236}">
                <a16:creationId xmlns:a16="http://schemas.microsoft.com/office/drawing/2014/main" id="{64D09DB3-B91A-4D86-8746-4DFD3E540BCA}"/>
              </a:ext>
            </a:extLst>
          </p:cNvPr>
          <p:cNvPicPr>
            <a:picLocks noChangeAspect="1"/>
          </p:cNvPicPr>
          <p:nvPr/>
        </p:nvPicPr>
        <p:blipFill>
          <a:blip r:embed="rId3"/>
          <a:stretch>
            <a:fillRect/>
          </a:stretch>
        </p:blipFill>
        <p:spPr>
          <a:xfrm>
            <a:off x="104201" y="800099"/>
            <a:ext cx="4349875" cy="5984081"/>
          </a:xfrm>
          <a:prstGeom prst="rect">
            <a:avLst/>
          </a:prstGeom>
        </p:spPr>
      </p:pic>
    </p:spTree>
    <p:extLst>
      <p:ext uri="{BB962C8B-B14F-4D97-AF65-F5344CB8AC3E}">
        <p14:creationId xmlns:p14="http://schemas.microsoft.com/office/powerpoint/2010/main" val="992922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619125" y="136525"/>
            <a:ext cx="7896225" cy="719138"/>
          </a:xfrm>
        </p:spPr>
        <p:txBody>
          <a:bodyPr>
            <a:noAutofit/>
          </a:bodyPr>
          <a:lstStyle/>
          <a:p>
            <a:pPr algn="l"/>
            <a:r>
              <a:rPr lang="de-DE" sz="1400" b="0" i="0" dirty="0">
                <a:solidFill>
                  <a:srgbClr val="000000"/>
                </a:solidFill>
                <a:effectLst/>
                <a:latin typeface="arial" panose="020B0604020202020204" pitchFamily="34" charset="0"/>
              </a:rPr>
              <a:t>R.D. Hirsch, Thomas Bronisch, </a:t>
            </a:r>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Das Alter birgt viele Chancen</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 als Türöffner</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648200" y="855663"/>
            <a:ext cx="4343400" cy="5500688"/>
          </a:xfrm>
        </p:spPr>
        <p:txBody>
          <a:bodyPr>
            <a:normAutofit/>
          </a:bodyPr>
          <a:lstStyle/>
          <a:p>
            <a:pPr marL="0" indent="0" algn="l">
              <a:buNone/>
            </a:pPr>
            <a:r>
              <a:rPr lang="de-DE" sz="1100" b="0" i="0" dirty="0">
                <a:solidFill>
                  <a:srgbClr val="000000"/>
                </a:solidFill>
                <a:effectLst/>
                <a:latin typeface="arial" panose="020B0604020202020204" pitchFamily="34" charset="0"/>
              </a:rPr>
              <a:t>Buchreihe: CIP - Medien</a:t>
            </a:r>
          </a:p>
          <a:p>
            <a:pPr marL="0" indent="0" algn="l">
              <a:buNone/>
            </a:pPr>
            <a:r>
              <a:rPr lang="de-DE" sz="1100" b="0" i="0" dirty="0">
                <a:solidFill>
                  <a:srgbClr val="000000"/>
                </a:solidFill>
                <a:effectLst/>
                <a:latin typeface="arial" panose="020B0604020202020204" pitchFamily="34" charset="0"/>
              </a:rPr>
              <a:t>Verlag: Psychosozial-Verlag</a:t>
            </a:r>
          </a:p>
          <a:p>
            <a:pPr marL="0" indent="0" algn="l">
              <a:buNone/>
            </a:pPr>
            <a:r>
              <a:rPr lang="de-DE" sz="1100" b="0" i="0" dirty="0">
                <a:solidFill>
                  <a:srgbClr val="000000"/>
                </a:solidFill>
                <a:effectLst/>
                <a:latin typeface="arial" panose="020B0604020202020204" pitchFamily="34" charset="0"/>
              </a:rPr>
              <a:t>184 Seiten, Gebunden, 172 x 245 mm</a:t>
            </a:r>
          </a:p>
          <a:p>
            <a:pPr marL="0" indent="0" algn="l">
              <a:buNone/>
            </a:pPr>
            <a:r>
              <a:rPr lang="de-DE" sz="1100" b="0" i="0" dirty="0">
                <a:solidFill>
                  <a:srgbClr val="000000"/>
                </a:solidFill>
                <a:effectLst/>
                <a:latin typeface="arial" panose="020B0604020202020204" pitchFamily="34" charset="0"/>
              </a:rPr>
              <a:t>1</a:t>
            </a:r>
          </a:p>
          <a:p>
            <a:pPr marL="0" indent="0" algn="l">
              <a:buNone/>
            </a:pPr>
            <a:r>
              <a:rPr lang="de-DE" sz="1100" b="0" i="0" dirty="0">
                <a:solidFill>
                  <a:srgbClr val="000000"/>
                </a:solidFill>
                <a:effectLst/>
                <a:latin typeface="arial" panose="020B0604020202020204" pitchFamily="34" charset="0"/>
              </a:rPr>
              <a:t>Erschienen im Januar 2011</a:t>
            </a:r>
          </a:p>
          <a:p>
            <a:pPr marL="0" indent="0" algn="l">
              <a:buNone/>
            </a:pPr>
            <a:r>
              <a:rPr lang="de-DE" sz="1100" b="0" i="0" dirty="0">
                <a:solidFill>
                  <a:srgbClr val="000000"/>
                </a:solidFill>
                <a:effectLst/>
                <a:latin typeface="arial" panose="020B0604020202020204" pitchFamily="34" charset="0"/>
              </a:rPr>
              <a:t>ISBN-13: 978-3-9320-9694-5, Bestell-Nr.: 81094</a:t>
            </a:r>
          </a:p>
          <a:p>
            <a:pPr marL="0" indent="0" algn="l">
              <a:buNone/>
            </a:pPr>
            <a:r>
              <a:rPr lang="de-DE" sz="1100" b="0" i="0" dirty="0">
                <a:solidFill>
                  <a:srgbClr val="000000"/>
                </a:solidFill>
                <a:effectLst/>
                <a:latin typeface="arial" panose="020B0604020202020204" pitchFamily="34" charset="0"/>
              </a:rPr>
              <a:t>Wurden auch vor wenigen Jahren immer wieder – auch von Fachleuten – einschränkende Modifikationen der Psychotherapie bei alten Menschen für notwendig gehalten, so hat sich gezeigt, dass diese eher reduktionistische Sichtweise und ein vorurteilsbeladenes Bild vom Alter nicht mehr haltbar sind und auch den Erkenntnissen der Gerontologie widersprechen. Altern ist kein Abbau-, sondern ein Umbauprozess, der von vielfältigen Faktoren geprägt wird. Es gelten daher für die Behandlung alter Menschen keine generellen Einschränkungen oder Vorgaben; eine individuelle und biographisch orientierte Vorgehensweise muss sich an der jeweils spezifischen Lebens- und Konfliktsituation orientieren.</a:t>
            </a:r>
            <a:br>
              <a:rPr lang="de-DE" sz="1100" b="0" i="0" dirty="0">
                <a:solidFill>
                  <a:srgbClr val="000000"/>
                </a:solidFill>
                <a:effectLst/>
                <a:latin typeface="arial" panose="020B0604020202020204" pitchFamily="34" charset="0"/>
              </a:rPr>
            </a:br>
            <a:br>
              <a:rPr lang="de-DE" sz="1100" b="0" i="0" dirty="0">
                <a:solidFill>
                  <a:srgbClr val="000000"/>
                </a:solidFill>
                <a:effectLst/>
                <a:latin typeface="arial" panose="020B0604020202020204" pitchFamily="34" charset="0"/>
              </a:rPr>
            </a:br>
            <a:r>
              <a:rPr lang="de-DE" sz="1100" b="0" i="0" dirty="0">
                <a:solidFill>
                  <a:srgbClr val="000000"/>
                </a:solidFill>
                <a:effectLst/>
                <a:latin typeface="arial" panose="020B0604020202020204" pitchFamily="34" charset="0"/>
              </a:rPr>
              <a:t>Immer noch gibt es Barrieren, die für eine gerontopsychotherapeutische Versorgung hinderlich sind. Allerdings zeigt sich in den letzten Jahren ein leichter Wandel. Die vorliegenden Beiträge sollen dies verdeutlichen und aufzeigen, wie notwendig und hilfreich eine Psychotherapie für alte Menschen sein kann.</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5276850" y="6379074"/>
            <a:ext cx="3086100" cy="365125"/>
          </a:xfrm>
        </p:spPr>
        <p:txBody>
          <a:bodyPr/>
          <a:lstStyle/>
          <a:p>
            <a:r>
              <a:rPr lang="de-DE"/>
              <a:t>Neue Publikationen Serge Sulz 2025-06</a:t>
            </a:r>
          </a:p>
        </p:txBody>
      </p:sp>
      <p:pic>
        <p:nvPicPr>
          <p:cNvPr id="9" name="Grafik 8">
            <a:extLst>
              <a:ext uri="{FF2B5EF4-FFF2-40B4-BE49-F238E27FC236}">
                <a16:creationId xmlns:a16="http://schemas.microsoft.com/office/drawing/2014/main" id="{E4EE4A7F-B147-45EC-8742-2B8586D3545E}"/>
              </a:ext>
            </a:extLst>
          </p:cNvPr>
          <p:cNvPicPr>
            <a:picLocks noChangeAspect="1"/>
          </p:cNvPicPr>
          <p:nvPr/>
        </p:nvPicPr>
        <p:blipFill>
          <a:blip r:embed="rId3"/>
          <a:stretch>
            <a:fillRect/>
          </a:stretch>
        </p:blipFill>
        <p:spPr>
          <a:xfrm>
            <a:off x="0" y="917830"/>
            <a:ext cx="4648200" cy="5597269"/>
          </a:xfrm>
          <a:prstGeom prst="rect">
            <a:avLst/>
          </a:prstGeom>
        </p:spPr>
      </p:pic>
    </p:spTree>
    <p:extLst>
      <p:ext uri="{BB962C8B-B14F-4D97-AF65-F5344CB8AC3E}">
        <p14:creationId xmlns:p14="http://schemas.microsoft.com/office/powerpoint/2010/main" val="371388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619125" y="136525"/>
            <a:ext cx="7896225" cy="719138"/>
          </a:xfrm>
        </p:spPr>
        <p:txBody>
          <a:bodyPr>
            <a:noAutofit/>
          </a:bodyPr>
          <a:lstStyle/>
          <a:p>
            <a:pPr algn="l"/>
            <a:r>
              <a:rPr lang="de-DE" sz="1400" b="0" i="0" dirty="0">
                <a:solidFill>
                  <a:srgbClr val="000000"/>
                </a:solidFill>
                <a:effectLst/>
                <a:latin typeface="arial" panose="020B0604020202020204" pitchFamily="34" charset="0"/>
              </a:rPr>
              <a:t>Thomas Bronisch, </a:t>
            </a:r>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Psychotherapie der Aggression</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Keine Angst vor Wut</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648200" y="855663"/>
            <a:ext cx="4343400" cy="5500688"/>
          </a:xfrm>
        </p:spPr>
        <p:txBody>
          <a:bodyPr>
            <a:normAutofit/>
          </a:bodyPr>
          <a:lstStyle/>
          <a:p>
            <a:pPr marL="0" indent="0" algn="l">
              <a:buNone/>
            </a:pPr>
            <a:r>
              <a:rPr lang="de-DE" sz="1100" b="0" i="0" dirty="0">
                <a:solidFill>
                  <a:srgbClr val="000000"/>
                </a:solidFill>
                <a:effectLst/>
                <a:latin typeface="arial" panose="020B0604020202020204" pitchFamily="34" charset="0"/>
              </a:rPr>
              <a:t>Buchreihe: CIP - Medien</a:t>
            </a:r>
          </a:p>
          <a:p>
            <a:pPr marL="0" indent="0" algn="l">
              <a:buNone/>
            </a:pPr>
            <a:r>
              <a:rPr lang="de-DE" sz="1100" b="0" i="0" dirty="0">
                <a:solidFill>
                  <a:srgbClr val="000000"/>
                </a:solidFill>
                <a:effectLst/>
                <a:latin typeface="arial" panose="020B0604020202020204" pitchFamily="34" charset="0"/>
              </a:rPr>
              <a:t>Verlag: Psychosozial-Verlag</a:t>
            </a:r>
          </a:p>
          <a:p>
            <a:pPr marL="0" indent="0" algn="l">
              <a:buNone/>
            </a:pPr>
            <a:r>
              <a:rPr lang="de-DE" sz="1100" b="0" i="0" dirty="0">
                <a:solidFill>
                  <a:srgbClr val="000000"/>
                </a:solidFill>
                <a:effectLst/>
                <a:latin typeface="arial" panose="020B0604020202020204" pitchFamily="34" charset="0"/>
              </a:rPr>
              <a:t>255 Seiten, Gebunden, 175 x 245 mm</a:t>
            </a:r>
          </a:p>
          <a:p>
            <a:pPr marL="0" indent="0" algn="l">
              <a:buNone/>
            </a:pPr>
            <a:r>
              <a:rPr lang="de-DE" sz="1100" b="0" i="0" dirty="0">
                <a:solidFill>
                  <a:srgbClr val="000000"/>
                </a:solidFill>
                <a:effectLst/>
                <a:latin typeface="arial" panose="020B0604020202020204" pitchFamily="34" charset="0"/>
              </a:rPr>
              <a:t>Erschienen im August 2010</a:t>
            </a:r>
          </a:p>
          <a:p>
            <a:pPr marL="0" indent="0" algn="l">
              <a:buNone/>
            </a:pPr>
            <a:r>
              <a:rPr lang="de-DE" sz="1100" b="0" i="0" dirty="0">
                <a:solidFill>
                  <a:srgbClr val="000000"/>
                </a:solidFill>
                <a:effectLst/>
                <a:latin typeface="arial" panose="020B0604020202020204" pitchFamily="34" charset="0"/>
              </a:rPr>
              <a:t>ISBN-13: 978-3-9320-9692-1, Bestell-Nr.: 81092</a:t>
            </a:r>
          </a:p>
          <a:p>
            <a:pPr marL="0" indent="0" algn="l">
              <a:buNone/>
            </a:pPr>
            <a:r>
              <a:rPr lang="de-DE" sz="1100" b="0" i="0" dirty="0">
                <a:solidFill>
                  <a:srgbClr val="000000"/>
                </a:solidFill>
                <a:effectLst/>
                <a:latin typeface="arial" panose="020B0604020202020204" pitchFamily="34" charset="0"/>
              </a:rPr>
              <a:t>Aggression, Wut und Hass sind eher ungeliebte Themen von Psychotherapeuten. Situationen, in denen es im Rahmen der psychotherapeutischen und genauso der psychiatrischen Behandlung zu Aggression, Wut und Hass mit oder ohne Androhung von Tätlichkeiten und in seltenen Fällen zu diesen seitens des Patienten kommt, sind gefürchtet. Zuallererst geht es um die eigene körperliche und seelische Integrität des Therapeuten und die Angst vor Verletzungen. Es widerspricht auch der Grundhaltung des Therapeuten, nämlich der Einfühlung und des Verständnisses für den Patienten, die durch die Aggression des Patienten in Frage gestellt werden. Wir sind vor allem als Psychotherapeuten auf solche Situationen nicht gut vorbereitet. Dabei spielen Aggressionen, Gewalt seit Menschengedenken eine herausragende Rolle. Aber auch in vielen Störungsbildern tauchen Aggression, Wut und Gewalt auf. Denken wir doch an die Narzisstische und </a:t>
            </a:r>
            <a:r>
              <a:rPr lang="de-DE" sz="1100" b="0" i="0" dirty="0" err="1">
                <a:solidFill>
                  <a:srgbClr val="000000"/>
                </a:solidFill>
                <a:effectLst/>
                <a:latin typeface="arial" panose="020B0604020202020204" pitchFamily="34" charset="0"/>
              </a:rPr>
              <a:t>Borderline</a:t>
            </a:r>
            <a:r>
              <a:rPr lang="de-DE" sz="1100" b="0" i="0" dirty="0">
                <a:solidFill>
                  <a:srgbClr val="000000"/>
                </a:solidFill>
                <a:effectLst/>
                <a:latin typeface="arial" panose="020B0604020202020204" pitchFamily="34" charset="0"/>
              </a:rPr>
              <a:t>-Störung, die Antisozialen Persönlichkeitsstörungen oder an Wutausbrüche im Rahmen von Alkohol- und Drogenerkrankungen. Bei unseren Patienten mit posttraumatischen Belastungsstörungen werden wir hautnah mit deren Aggressions- und Gewalterlebnissen wie überhaupt im Rahmen der Vorgeschichten unserer Patienten konfrontiert. Dass Aggression und Wut auch konstruktiv in der Psychotherapie genutzt werden können, zeigen die Beiträge in diesem Buch.</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p:txBody>
          <a:bodyPr/>
          <a:lstStyle/>
          <a:p>
            <a:r>
              <a:rPr lang="de-DE"/>
              <a:t>Neue Publikationen Serge Sulz 2025-06</a:t>
            </a:r>
          </a:p>
        </p:txBody>
      </p:sp>
      <p:pic>
        <p:nvPicPr>
          <p:cNvPr id="6" name="Grafik 5">
            <a:extLst>
              <a:ext uri="{FF2B5EF4-FFF2-40B4-BE49-F238E27FC236}">
                <a16:creationId xmlns:a16="http://schemas.microsoft.com/office/drawing/2014/main" id="{CF93CE03-2342-4E11-9E19-CA8DC89BF0BA}"/>
              </a:ext>
            </a:extLst>
          </p:cNvPr>
          <p:cNvPicPr>
            <a:picLocks noChangeAspect="1"/>
          </p:cNvPicPr>
          <p:nvPr/>
        </p:nvPicPr>
        <p:blipFill>
          <a:blip r:embed="rId3"/>
          <a:stretch>
            <a:fillRect/>
          </a:stretch>
        </p:blipFill>
        <p:spPr>
          <a:xfrm>
            <a:off x="152400" y="931069"/>
            <a:ext cx="4465455" cy="4995862"/>
          </a:xfrm>
          <a:prstGeom prst="rect">
            <a:avLst/>
          </a:prstGeom>
        </p:spPr>
      </p:pic>
    </p:spTree>
    <p:extLst>
      <p:ext uri="{BB962C8B-B14F-4D97-AF65-F5344CB8AC3E}">
        <p14:creationId xmlns:p14="http://schemas.microsoft.com/office/powerpoint/2010/main" val="2575995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7896225" cy="719138"/>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Thomas Bronisch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Krisenintervention und Notfall in Psychotherapie und Psychiatrie</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marL="0" indent="0" algn="l">
              <a:buNone/>
            </a:pPr>
            <a:r>
              <a:rPr lang="de-DE" sz="1200" b="0" i="0" dirty="0">
                <a:solidFill>
                  <a:srgbClr val="000000"/>
                </a:solidFill>
                <a:effectLst/>
                <a:latin typeface="arial" panose="020B0604020202020204" pitchFamily="34" charset="0"/>
              </a:rPr>
              <a:t>Buchreihe: CIP - Medien</a:t>
            </a:r>
          </a:p>
          <a:p>
            <a:pPr marL="0" indent="0" algn="l">
              <a:buNone/>
            </a:pPr>
            <a:r>
              <a:rPr lang="de-DE" sz="1200" b="0" i="0" dirty="0">
                <a:solidFill>
                  <a:srgbClr val="000000"/>
                </a:solidFill>
                <a:effectLst/>
                <a:latin typeface="arial" panose="020B0604020202020204" pitchFamily="34" charset="0"/>
              </a:rPr>
              <a:t>Verlag: Psychosozial-Verlag</a:t>
            </a:r>
          </a:p>
          <a:p>
            <a:pPr marL="0" indent="0" algn="l">
              <a:buNone/>
            </a:pPr>
            <a:r>
              <a:rPr lang="de-DE" sz="1200" b="0" i="0" dirty="0">
                <a:solidFill>
                  <a:srgbClr val="000000"/>
                </a:solidFill>
                <a:effectLst/>
                <a:latin typeface="arial" panose="020B0604020202020204" pitchFamily="34" charset="0"/>
              </a:rPr>
              <a:t>218 Seiten, Gebunden, 176 x 245 mm</a:t>
            </a:r>
          </a:p>
          <a:p>
            <a:pPr marL="0" indent="0" algn="l">
              <a:buNone/>
            </a:pPr>
            <a:r>
              <a:rPr lang="de-DE" sz="1200" b="0" i="0" dirty="0">
                <a:solidFill>
                  <a:srgbClr val="000000"/>
                </a:solidFill>
                <a:effectLst/>
                <a:latin typeface="arial" panose="020B0604020202020204" pitchFamily="34" charset="0"/>
              </a:rPr>
              <a:t>Erschienen im April 2009</a:t>
            </a:r>
          </a:p>
          <a:p>
            <a:pPr marL="0" indent="0" algn="l">
              <a:buNone/>
            </a:pPr>
            <a:r>
              <a:rPr lang="de-DE" sz="1200" b="0" i="0" dirty="0">
                <a:solidFill>
                  <a:srgbClr val="000000"/>
                </a:solidFill>
                <a:effectLst/>
                <a:latin typeface="arial" panose="020B0604020202020204" pitchFamily="34" charset="0"/>
              </a:rPr>
              <a:t>ISBN-13: 978-3-9320-9665-5, Bestell-Nr.: 81065</a:t>
            </a:r>
          </a:p>
          <a:p>
            <a:pPr marL="0" indent="0" algn="l">
              <a:buNone/>
            </a:pPr>
            <a:r>
              <a:rPr lang="de-DE" sz="1200" b="0" i="0" dirty="0">
                <a:solidFill>
                  <a:srgbClr val="000000"/>
                </a:solidFill>
                <a:effectLst/>
                <a:latin typeface="arial" panose="020B0604020202020204" pitchFamily="34" charset="0"/>
              </a:rPr>
              <a:t>Unter Krisen werden bedrohliche kritische Lebenssituationen verstanden, die durch akute Belastungen entstehen. Diese können im Rahmen der bisherigen individuellen Problembewältigungsstrategien nicht gelöst werden und führen daher zu einer erhöhten psychischen Labilität und somatischen Reaktionsbereitschaft bis hin zu manifesten psychopathologischen Symptomen. In den letzten zwei Jahrzehnten haben sich mit der Entwicklung des Konzeptes der posttraumatischen Belastungsstörung neue Therapieformen der Krisenintervention entwickelt, die sich auf traumatische Erlebnisse beziehen, die außerhalb der normalen Belastungen unseres Lebens auftreten können. Krisenintervention ist mit dieser Erweiterung ein großes und wichtiges Gebiet der Psychotherapie (und Psychiatrie) geworden. Auf diesem Gebiet sind im deutschsprachigen Bereich nur wenige Monographien zu finden, andererseits ist aber das Thema von großer klinischer Relevanz für das Gesamtgebiet der Psychotherapie, Psychologie und Psychiatrie. Dieses Buch gibt durch die Spezialisierung und Erfahrung der Autoren einen Überblick über die gegenwärtigen Interventionsmöglichkeiten bei akuten Belastungsreaktionen und Krisen.</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724400" y="6356351"/>
            <a:ext cx="3086100" cy="365125"/>
          </a:xfrm>
        </p:spPr>
        <p:txBody>
          <a:bodyPr/>
          <a:lstStyle/>
          <a:p>
            <a:r>
              <a:rPr lang="de-DE"/>
              <a:t>Neue Publikationen Serge Sulz 2025-06</a:t>
            </a:r>
            <a:endParaRPr lang="de-DE" dirty="0"/>
          </a:p>
        </p:txBody>
      </p:sp>
      <p:pic>
        <p:nvPicPr>
          <p:cNvPr id="7" name="Grafik 6">
            <a:extLst>
              <a:ext uri="{FF2B5EF4-FFF2-40B4-BE49-F238E27FC236}">
                <a16:creationId xmlns:a16="http://schemas.microsoft.com/office/drawing/2014/main" id="{1B0CF4B5-BEE8-4404-B061-59B93D439274}"/>
              </a:ext>
            </a:extLst>
          </p:cNvPr>
          <p:cNvPicPr>
            <a:picLocks noChangeAspect="1"/>
          </p:cNvPicPr>
          <p:nvPr/>
        </p:nvPicPr>
        <p:blipFill>
          <a:blip r:embed="rId3"/>
          <a:stretch>
            <a:fillRect/>
          </a:stretch>
        </p:blipFill>
        <p:spPr>
          <a:xfrm>
            <a:off x="76200" y="571500"/>
            <a:ext cx="4516787" cy="6149976"/>
          </a:xfrm>
          <a:prstGeom prst="rect">
            <a:avLst/>
          </a:prstGeom>
        </p:spPr>
      </p:pic>
    </p:spTree>
    <p:extLst>
      <p:ext uri="{BB962C8B-B14F-4D97-AF65-F5344CB8AC3E}">
        <p14:creationId xmlns:p14="http://schemas.microsoft.com/office/powerpoint/2010/main" val="2623140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5D212F8C-C45F-0D4A-8408-86D92058FDB9}"/>
              </a:ext>
            </a:extLst>
          </p:cNvPr>
          <p:cNvPicPr>
            <a:picLocks noGrp="1" noChangeAspect="1"/>
          </p:cNvPicPr>
          <p:nvPr>
            <p:ph idx="1"/>
          </p:nvPr>
        </p:nvPicPr>
        <p:blipFill>
          <a:blip r:embed="rId2"/>
          <a:stretch>
            <a:fillRect/>
          </a:stretch>
        </p:blipFill>
        <p:spPr>
          <a:xfrm>
            <a:off x="-215242" y="106733"/>
            <a:ext cx="9574483" cy="6644533"/>
          </a:xfrm>
        </p:spPr>
      </p:pic>
      <p:sp>
        <p:nvSpPr>
          <p:cNvPr id="2" name="Fußzeilenplatzhalter 1">
            <a:extLst>
              <a:ext uri="{FF2B5EF4-FFF2-40B4-BE49-F238E27FC236}">
                <a16:creationId xmlns:a16="http://schemas.microsoft.com/office/drawing/2014/main" id="{B5ECAD3E-6CBD-AC43-E3E4-48E0D8BCC7AB}"/>
              </a:ext>
            </a:extLst>
          </p:cNvPr>
          <p:cNvSpPr>
            <a:spLocks noGrp="1"/>
          </p:cNvSpPr>
          <p:nvPr>
            <p:ph type="ftr" sz="quarter" idx="11"/>
          </p:nvPr>
        </p:nvSpPr>
        <p:spPr/>
        <p:txBody>
          <a:bodyPr/>
          <a:lstStyle/>
          <a:p>
            <a:r>
              <a:rPr lang="de-DE"/>
              <a:t>Neue Publikationen Serge Sulz 2025-06</a:t>
            </a:r>
          </a:p>
        </p:txBody>
      </p:sp>
    </p:spTree>
    <p:extLst>
      <p:ext uri="{BB962C8B-B14F-4D97-AF65-F5344CB8AC3E}">
        <p14:creationId xmlns:p14="http://schemas.microsoft.com/office/powerpoint/2010/main" val="25941947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7896225" cy="719138"/>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Wer rettet Paare und Familien aus ihrer Not?</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Paar- und Familientherapie als Hauptstrategie in der Behandlung psychischer Störungen</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marL="0" indent="0" algn="l">
              <a:buNone/>
            </a:pPr>
            <a:r>
              <a:rPr lang="de-DE" sz="1100" b="0" i="0" dirty="0">
                <a:solidFill>
                  <a:srgbClr val="000000"/>
                </a:solidFill>
                <a:effectLst/>
                <a:latin typeface="arial" panose="020B0604020202020204" pitchFamily="34" charset="0"/>
              </a:rPr>
              <a:t>Buchreihe: CIP - Medien</a:t>
            </a:r>
          </a:p>
          <a:p>
            <a:pPr marL="0" indent="0" algn="l">
              <a:buNone/>
            </a:pPr>
            <a:r>
              <a:rPr lang="de-DE" sz="1100" b="0" i="0" dirty="0">
                <a:solidFill>
                  <a:srgbClr val="000000"/>
                </a:solidFill>
                <a:effectLst/>
                <a:latin typeface="arial" panose="020B0604020202020204" pitchFamily="34" charset="0"/>
              </a:rPr>
              <a:t>Verlag: Psychosozial-Verlag</a:t>
            </a:r>
          </a:p>
          <a:p>
            <a:pPr marL="0" indent="0" algn="l">
              <a:buNone/>
            </a:pPr>
            <a:r>
              <a:rPr lang="de-DE" sz="1100" b="0" i="0" dirty="0">
                <a:solidFill>
                  <a:srgbClr val="000000"/>
                </a:solidFill>
                <a:effectLst/>
                <a:latin typeface="arial" panose="020B0604020202020204" pitchFamily="34" charset="0"/>
              </a:rPr>
              <a:t>240 Seiten, Gebunden, 175 x 245 mm</a:t>
            </a:r>
          </a:p>
          <a:p>
            <a:pPr marL="0" indent="0" algn="l">
              <a:buNone/>
            </a:pPr>
            <a:r>
              <a:rPr lang="de-DE" sz="1100" b="0" i="0" dirty="0">
                <a:solidFill>
                  <a:srgbClr val="000000"/>
                </a:solidFill>
                <a:effectLst/>
                <a:latin typeface="arial" panose="020B0604020202020204" pitchFamily="34" charset="0"/>
              </a:rPr>
              <a:t>Erschienen im November 2009</a:t>
            </a:r>
          </a:p>
          <a:p>
            <a:pPr marL="0" indent="0" algn="l">
              <a:buNone/>
            </a:pPr>
            <a:r>
              <a:rPr lang="de-DE" sz="1100" b="0" i="0" dirty="0">
                <a:solidFill>
                  <a:srgbClr val="000000"/>
                </a:solidFill>
                <a:effectLst/>
                <a:latin typeface="arial" panose="020B0604020202020204" pitchFamily="34" charset="0"/>
              </a:rPr>
              <a:t>ISBN-13: 978-3-9320-9676-1, Bestell-Nr.: 81076</a:t>
            </a:r>
          </a:p>
          <a:p>
            <a:pPr marL="0" indent="0" algn="l">
              <a:buNone/>
            </a:pPr>
            <a:r>
              <a:rPr lang="de-DE" sz="1100" b="0" i="0" dirty="0">
                <a:solidFill>
                  <a:srgbClr val="000000"/>
                </a:solidFill>
                <a:effectLst/>
                <a:latin typeface="arial" panose="020B0604020202020204" pitchFamily="34" charset="0"/>
              </a:rPr>
              <a:t>Psychische und psychosomatische Symptome entstehen meist auf der Grundlage scheiternder Paar- und Familienbeziehungen. Die Not des Paares bzw. der Familie wird oft erst dann bewusst, wenn es zu massiven Symptombildungen bei einem Familienmitglied gekommen ist. Nicht nur die Wirksamkeit von Paar- und Familientherapie bezüglich der Symptomreduktion weist auf diesen Zusammenhang hin. Auch die Therapie des Symptomträgers wird oft erst erfolgreich, wenn das Paar- oder Familiensystem gesundet. Trotz dieses Wissens trauen sich die meisten Psychotherapeuten noch nicht an diese Interventionsform heran. Sie fühlen sich der Dreier- oder Vierer-Gesprächssituation nicht gewachsen und sie meinen, sie hätten nicht genügend Interventionskompetenz. Die Beiträge dieses Buches sollen hier Abhilfe schaffen. Sie begeistern für dieses äußerst spannende Tätigkeitsfeld des psychotherapeutischen Berufs. Und sie nehmen die Scheu vor der ungewohnten Rolle im Paar- und Familiengespräch. Dieses Buch gibt eine Zusammenschau aktueller Verstehens- und Behandlungsansätze, die den neuesten Stand psychotherapeutischer Weiterentwicklung widerspiegelt. Von der Prävention bis zur Therapie, von der Körper- bis zur psychoanalytischen Therapie, von der Arbeit mit Kindern (mit ihren Eltern) bis zu Paarinterventionen. Der hier vorgefundene Reichtum an psychotherapeutischer Kreativität macht den Leser reicher an lebendigen Visionen zukünftigen eigenen Schaffens in der Paar und Familientherapie.</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585499" y="6492875"/>
            <a:ext cx="3086100" cy="365125"/>
          </a:xfrm>
        </p:spPr>
        <p:txBody>
          <a:bodyPr/>
          <a:lstStyle/>
          <a:p>
            <a:r>
              <a:rPr lang="de-DE"/>
              <a:t>Neue Publikationen Serge Sulz 2025-06</a:t>
            </a:r>
            <a:endParaRPr lang="de-DE" dirty="0"/>
          </a:p>
        </p:txBody>
      </p:sp>
      <p:pic>
        <p:nvPicPr>
          <p:cNvPr id="6" name="Grafik 5">
            <a:extLst>
              <a:ext uri="{FF2B5EF4-FFF2-40B4-BE49-F238E27FC236}">
                <a16:creationId xmlns:a16="http://schemas.microsoft.com/office/drawing/2014/main" id="{FFEA0FA6-45FF-49F5-87BE-D6ECDF6A5320}"/>
              </a:ext>
            </a:extLst>
          </p:cNvPr>
          <p:cNvPicPr>
            <a:picLocks noChangeAspect="1"/>
          </p:cNvPicPr>
          <p:nvPr/>
        </p:nvPicPr>
        <p:blipFill>
          <a:blip r:embed="rId3"/>
          <a:stretch>
            <a:fillRect/>
          </a:stretch>
        </p:blipFill>
        <p:spPr>
          <a:xfrm>
            <a:off x="195262" y="645318"/>
            <a:ext cx="4390237" cy="6076157"/>
          </a:xfrm>
          <a:prstGeom prst="rect">
            <a:avLst/>
          </a:prstGeom>
        </p:spPr>
      </p:pic>
    </p:spTree>
    <p:extLst>
      <p:ext uri="{BB962C8B-B14F-4D97-AF65-F5344CB8AC3E}">
        <p14:creationId xmlns:p14="http://schemas.microsoft.com/office/powerpoint/2010/main" val="894950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8658225" cy="719138"/>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Leonhard Schrenker, Christoph Schricker (</a:t>
            </a:r>
            <a:r>
              <a:rPr lang="de-DE" sz="1400" b="0" i="0" dirty="0" err="1">
                <a:solidFill>
                  <a:srgbClr val="000000"/>
                </a:solidFill>
                <a:effectLst/>
                <a:latin typeface="arial" panose="020B0604020202020204" pitchFamily="34" charset="0"/>
              </a:rPr>
              <a:t>Hg</a:t>
            </a:r>
            <a:r>
              <a:rPr lang="de-DE" sz="1400" b="0" i="0" dirty="0">
                <a:solidFill>
                  <a:srgbClr val="000000"/>
                </a:solidFill>
                <a:effectLst/>
                <a:latin typeface="arial" panose="020B0604020202020204" pitchFamily="34" charset="0"/>
              </a:rPr>
              <a:t>.)</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Die Psychotherapie entdeckt den Körper. Oder: Keine Psychotherapie ohne Körperarbeit</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marL="0" indent="0" algn="l">
              <a:buNone/>
            </a:pPr>
            <a:r>
              <a:rPr lang="de-DE" sz="1200" b="0" i="0" dirty="0">
                <a:solidFill>
                  <a:srgbClr val="000000"/>
                </a:solidFill>
                <a:effectLst/>
                <a:latin typeface="arial" panose="020B0604020202020204" pitchFamily="34" charset="0"/>
              </a:rPr>
              <a:t>Buchreihe: CIP - Medien</a:t>
            </a:r>
          </a:p>
          <a:p>
            <a:pPr marL="0" indent="0" algn="l">
              <a:buNone/>
            </a:pPr>
            <a:r>
              <a:rPr lang="de-DE" sz="1200" b="0" i="0" dirty="0">
                <a:solidFill>
                  <a:srgbClr val="000000"/>
                </a:solidFill>
                <a:effectLst/>
                <a:latin typeface="arial" panose="020B0604020202020204" pitchFamily="34" charset="0"/>
              </a:rPr>
              <a:t>Verlag: Psychosozial-Verlag</a:t>
            </a:r>
          </a:p>
          <a:p>
            <a:pPr marL="0" indent="0" algn="l">
              <a:buNone/>
            </a:pPr>
            <a:r>
              <a:rPr lang="de-DE" sz="1200" b="0" i="0" dirty="0">
                <a:solidFill>
                  <a:srgbClr val="000000"/>
                </a:solidFill>
                <a:effectLst/>
                <a:latin typeface="arial" panose="020B0604020202020204" pitchFamily="34" charset="0"/>
              </a:rPr>
              <a:t>508 Seiten, Gebunden, 245 x 175 mm</a:t>
            </a:r>
          </a:p>
          <a:p>
            <a:pPr marL="0" indent="0" algn="l">
              <a:buNone/>
            </a:pPr>
            <a:r>
              <a:rPr lang="de-DE" sz="1200" b="0" i="0" dirty="0">
                <a:solidFill>
                  <a:srgbClr val="000000"/>
                </a:solidFill>
                <a:effectLst/>
                <a:latin typeface="arial" panose="020B0604020202020204" pitchFamily="34" charset="0"/>
              </a:rPr>
              <a:t>Erschienen im März 2005</a:t>
            </a:r>
          </a:p>
          <a:p>
            <a:pPr marL="0" indent="0" algn="l">
              <a:buNone/>
            </a:pPr>
            <a:r>
              <a:rPr lang="de-DE" sz="1200" b="0" i="0" dirty="0">
                <a:solidFill>
                  <a:srgbClr val="000000"/>
                </a:solidFill>
                <a:effectLst/>
                <a:latin typeface="arial" panose="020B0604020202020204" pitchFamily="34" charset="0"/>
              </a:rPr>
              <a:t>ISBN-13: 978-3-9320-9638-9, Bestell-Nr.: 81038</a:t>
            </a:r>
          </a:p>
          <a:p>
            <a:pPr marL="0" indent="0" algn="l">
              <a:buNone/>
            </a:pPr>
            <a:r>
              <a:rPr lang="de-DE" sz="1200" b="0" i="0" dirty="0">
                <a:solidFill>
                  <a:srgbClr val="000000"/>
                </a:solidFill>
                <a:effectLst/>
                <a:latin typeface="arial" panose="020B0604020202020204" pitchFamily="34" charset="0"/>
              </a:rPr>
              <a:t>Durch die stürmische Entwicklung neurowissenschaftlicher Erkenntnisse über die Zusammenhänge zwischen Körper und Gedächtnis sowie Kognition und Emotion wird es immer drängender, den Körper in den psychotherapeutischen Prozess einzubeziehen. Es gibt mittlerweile zuverlässiges Wissen darüber, wie sehr ihre Erinnerung Körperreaktionen auslöst und wie sehr die körperlichen Teilreaktionen unserer gegenwärtigen Gefühle der Verbindung zu früheren Gefühlen herstellen. Wir sind an einem äußerst spannenden und faszinierenden Punkt der Weiterentwicklung der Psychotherapie angekommen, die immer mehr eine biopsychologisch begründete und </a:t>
            </a:r>
            <a:r>
              <a:rPr lang="de-DE" sz="1200" b="0" i="0" dirty="0" err="1">
                <a:solidFill>
                  <a:srgbClr val="000000"/>
                </a:solidFill>
                <a:effectLst/>
                <a:latin typeface="arial" panose="020B0604020202020204" pitchFamily="34" charset="0"/>
              </a:rPr>
              <a:t>gegrundete</a:t>
            </a:r>
            <a:r>
              <a:rPr lang="de-DE" sz="1200" b="0" i="0" dirty="0">
                <a:solidFill>
                  <a:srgbClr val="000000"/>
                </a:solidFill>
                <a:effectLst/>
                <a:latin typeface="arial" panose="020B0604020202020204" pitchFamily="34" charset="0"/>
              </a:rPr>
              <a:t> Therapie wird. Dies trifft sowohl für die tiefenpsychologisch-analytischen als auch für die kognitiv-behavioralen Psychotherapien zu. In diesem Buch finden wir einige der aktuellsten und wichtigsten Annäherungen an psychotherapeutische Körperarbeit, so dass sie vor allem Psychotherapeuten, die selbst keine Körpertherapeuten sind, einen Zugang zum Faszinosum »Körper und Psyche« ermöglichen.</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p:txBody>
          <a:bodyPr/>
          <a:lstStyle/>
          <a:p>
            <a:r>
              <a:rPr lang="de-DE"/>
              <a:t>Neue Publikationen Serge Sulz 2025-06</a:t>
            </a:r>
          </a:p>
        </p:txBody>
      </p:sp>
      <p:pic>
        <p:nvPicPr>
          <p:cNvPr id="7" name="Grafik 6">
            <a:extLst>
              <a:ext uri="{FF2B5EF4-FFF2-40B4-BE49-F238E27FC236}">
                <a16:creationId xmlns:a16="http://schemas.microsoft.com/office/drawing/2014/main" id="{E50A998F-229F-47D3-B8E5-4B950AD8CD2C}"/>
              </a:ext>
            </a:extLst>
          </p:cNvPr>
          <p:cNvPicPr>
            <a:picLocks noChangeAspect="1"/>
          </p:cNvPicPr>
          <p:nvPr/>
        </p:nvPicPr>
        <p:blipFill>
          <a:blip r:embed="rId3"/>
          <a:stretch>
            <a:fillRect/>
          </a:stretch>
        </p:blipFill>
        <p:spPr>
          <a:xfrm>
            <a:off x="161925" y="523554"/>
            <a:ext cx="4562475" cy="6197921"/>
          </a:xfrm>
          <a:prstGeom prst="rect">
            <a:avLst/>
          </a:prstGeom>
        </p:spPr>
      </p:pic>
    </p:spTree>
    <p:extLst>
      <p:ext uri="{BB962C8B-B14F-4D97-AF65-F5344CB8AC3E}">
        <p14:creationId xmlns:p14="http://schemas.microsoft.com/office/powerpoint/2010/main" val="2984541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8658225" cy="719138"/>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Internes Qualitätsmanagement in psychotherapeutischer Praxis und Ambulanz</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Etablierung, Erweiterung und Kombination mit Qualitätszirkeln</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marL="0" indent="0" algn="l">
              <a:buNone/>
            </a:pPr>
            <a:r>
              <a:rPr lang="de-DE" sz="1100" b="0" i="0" dirty="0">
                <a:solidFill>
                  <a:srgbClr val="000000"/>
                </a:solidFill>
                <a:effectLst/>
                <a:latin typeface="arial" panose="020B0604020202020204" pitchFamily="34" charset="0"/>
              </a:rPr>
              <a:t>Buchreihe: CIP - Medien</a:t>
            </a:r>
          </a:p>
          <a:p>
            <a:pPr marL="0" indent="0" algn="l">
              <a:buNone/>
            </a:pPr>
            <a:r>
              <a:rPr lang="de-DE" sz="1100" b="0" i="0" dirty="0">
                <a:solidFill>
                  <a:srgbClr val="000000"/>
                </a:solidFill>
                <a:effectLst/>
                <a:latin typeface="arial" panose="020B0604020202020204" pitchFamily="34" charset="0"/>
              </a:rPr>
              <a:t>Verlag: Psychosozial-Verlag</a:t>
            </a:r>
          </a:p>
          <a:p>
            <a:pPr marL="0" indent="0" algn="l">
              <a:buNone/>
            </a:pPr>
            <a:r>
              <a:rPr lang="de-DE" sz="1100" b="0" i="0" dirty="0">
                <a:solidFill>
                  <a:srgbClr val="000000"/>
                </a:solidFill>
                <a:effectLst/>
                <a:latin typeface="arial" panose="020B0604020202020204" pitchFamily="34" charset="0"/>
              </a:rPr>
              <a:t>155 Seiten, Gebunden, 213 x 300 mm</a:t>
            </a:r>
          </a:p>
          <a:p>
            <a:pPr marL="0" indent="0" algn="l">
              <a:buNone/>
            </a:pPr>
            <a:r>
              <a:rPr lang="de-DE" sz="1100" b="0" i="0" dirty="0">
                <a:solidFill>
                  <a:srgbClr val="000000"/>
                </a:solidFill>
                <a:effectLst/>
                <a:latin typeface="arial" panose="020B0604020202020204" pitchFamily="34" charset="0"/>
              </a:rPr>
              <a:t>Erschienen im August 2005</a:t>
            </a:r>
          </a:p>
          <a:p>
            <a:pPr marL="0" indent="0" algn="l">
              <a:buNone/>
            </a:pPr>
            <a:r>
              <a:rPr lang="de-DE" sz="1100" b="0" i="0" dirty="0">
                <a:solidFill>
                  <a:srgbClr val="000000"/>
                </a:solidFill>
                <a:effectLst/>
                <a:latin typeface="arial" panose="020B0604020202020204" pitchFamily="34" charset="0"/>
              </a:rPr>
              <a:t>ISBN-13: 978-3-9320-9640-2, Bestell-Nr.: 81040</a:t>
            </a:r>
          </a:p>
          <a:p>
            <a:pPr marL="0" indent="0" algn="l">
              <a:buNone/>
            </a:pPr>
            <a:r>
              <a:rPr lang="de-DE" sz="1100" b="0" i="0" dirty="0">
                <a:solidFill>
                  <a:srgbClr val="000000"/>
                </a:solidFill>
                <a:effectLst/>
                <a:latin typeface="arial" panose="020B0604020202020204" pitchFamily="34" charset="0"/>
              </a:rPr>
              <a:t>Dieses Buch soll ein einfaches und kostenloses QM-System vorstellen, soll zeigen, wie dieses etabliert werden kann, wie sich damit arbeiten lässt und wie bei Bedarf persönliche Erweiterungen vorgenommen werden können. Einfach ist das hier vorgestellte QM-System, weil neben dem Monitoring der Strukturqualität in der einfachsten Form nur ein einziger Fragebogen jeweils am Anfang und am Ende der Therapie an den Patienten ausgegeben wird. Wenn statt dem SCL90-R die neu entwickelte VDS90-Symptomliste Verwendung findet, wird sogar die Auswertung in kürzester Zeit möglich. Kostenlos ist dieses QM, weil die Käuferin bzw. der Käufer dieses Buches alle hier abgedruckten Fragebögen und Checklisten – nur – in und für ihre/seine Praxis bzw. Ambulanz als kostenlose Kopiervorlage verwenden darf. Das Copyright liegt zwar beim Autor und beim Verlag, aber es wird ausdrücklich die Erlaubnis zur Vervielfältigung in der eigenen Praxis gegeben. Diese Erlaubnis erstreckt sich auch auf das im Buch integrierte Qualitätsmanagement-Handbuch nach DIN EN ISO 9001. Ich wünsche einen guten Einstieg in das praxisinterne QM und würde mich freuen, wenn dieses Buch helfen kann, aus der Pflicht zumindest teilweise eine Kür zu machen, indem es einerseits verzichtbaren Verwaltungsaufwand minimieren hilft und andererseits Interesse für die spannenden Fragen zur Gestaltung des Therapieprozesses weckt, auf die weiterführend in meinem Buch »Von der Strategie des Symptoms zur Strategie der Therapie« eingegangen wird.</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929669" y="6538913"/>
            <a:ext cx="3086100" cy="365125"/>
          </a:xfrm>
        </p:spPr>
        <p:txBody>
          <a:bodyPr/>
          <a:lstStyle/>
          <a:p>
            <a:r>
              <a:rPr lang="de-DE"/>
              <a:t>Neue Publikationen Serge Sulz 2025-06</a:t>
            </a:r>
            <a:endParaRPr lang="de-DE" dirty="0"/>
          </a:p>
        </p:txBody>
      </p:sp>
      <p:pic>
        <p:nvPicPr>
          <p:cNvPr id="6" name="Grafik 5">
            <a:extLst>
              <a:ext uri="{FF2B5EF4-FFF2-40B4-BE49-F238E27FC236}">
                <a16:creationId xmlns:a16="http://schemas.microsoft.com/office/drawing/2014/main" id="{150196AB-F3D7-4F51-A289-19B306597689}"/>
              </a:ext>
            </a:extLst>
          </p:cNvPr>
          <p:cNvPicPr>
            <a:picLocks noChangeAspect="1"/>
          </p:cNvPicPr>
          <p:nvPr/>
        </p:nvPicPr>
        <p:blipFill>
          <a:blip r:embed="rId3"/>
          <a:stretch>
            <a:fillRect/>
          </a:stretch>
        </p:blipFill>
        <p:spPr>
          <a:xfrm>
            <a:off x="161925" y="723900"/>
            <a:ext cx="4224812" cy="5997576"/>
          </a:xfrm>
          <a:prstGeom prst="rect">
            <a:avLst/>
          </a:prstGeom>
        </p:spPr>
      </p:pic>
    </p:spTree>
    <p:extLst>
      <p:ext uri="{BB962C8B-B14F-4D97-AF65-F5344CB8AC3E}">
        <p14:creationId xmlns:p14="http://schemas.microsoft.com/office/powerpoint/2010/main" val="24397408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8658225" cy="719138"/>
          </a:xfrm>
        </p:spPr>
        <p:txBody>
          <a:bodyPr>
            <a:noAutofit/>
          </a:bodyPr>
          <a:lstStyle/>
          <a:p>
            <a:pPr algn="l"/>
            <a:r>
              <a:rPr lang="de-DE" sz="1400" b="0" i="0" dirty="0">
                <a:solidFill>
                  <a:srgbClr val="000000"/>
                </a:solidFill>
                <a:effectLst/>
                <a:latin typeface="arial" panose="020B0604020202020204" pitchFamily="34" charset="0"/>
              </a:rPr>
              <a:t>Serge K.D.. Sulz, Julian Sulz</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Emotionen</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Gefühle erkennen, verstehen und handhaben</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19638" y="136524"/>
            <a:ext cx="4343400" cy="1542469"/>
          </a:xfrm>
        </p:spPr>
        <p:txBody>
          <a:bodyPr>
            <a:noAutofit/>
          </a:bodyPr>
          <a:lstStyle/>
          <a:p>
            <a:pPr marL="0" indent="0" algn="l">
              <a:buNone/>
            </a:pPr>
            <a:r>
              <a:rPr lang="de-DE" sz="1400" b="0" i="0" dirty="0">
                <a:solidFill>
                  <a:srgbClr val="000000"/>
                </a:solidFill>
                <a:effectLst/>
                <a:latin typeface="arial" panose="020B0604020202020204" pitchFamily="34" charset="0"/>
              </a:rPr>
              <a:t>Buchreihe: CIP - Medien</a:t>
            </a:r>
          </a:p>
          <a:p>
            <a:pPr marL="0" indent="0" algn="l">
              <a:buNone/>
            </a:pPr>
            <a:r>
              <a:rPr lang="de-DE" sz="1400" b="0" i="0" dirty="0">
                <a:solidFill>
                  <a:srgbClr val="000000"/>
                </a:solidFill>
                <a:effectLst/>
                <a:latin typeface="arial" panose="020B0604020202020204" pitchFamily="34" charset="0"/>
              </a:rPr>
              <a:t>Verlag: Psychosozial-Verlag</a:t>
            </a:r>
          </a:p>
          <a:p>
            <a:pPr marL="0" indent="0" algn="l">
              <a:buNone/>
            </a:pPr>
            <a:r>
              <a:rPr lang="de-DE" sz="1400" b="0" i="0" dirty="0">
                <a:solidFill>
                  <a:srgbClr val="000000"/>
                </a:solidFill>
                <a:effectLst/>
                <a:latin typeface="arial" panose="020B0604020202020204" pitchFamily="34" charset="0"/>
              </a:rPr>
              <a:t>206 Seiten, Gebunden, 155 x 215 mm</a:t>
            </a:r>
          </a:p>
          <a:p>
            <a:pPr marL="0" indent="0" algn="l">
              <a:buNone/>
            </a:pPr>
            <a:r>
              <a:rPr lang="de-DE" sz="1400" b="0" i="0" dirty="0">
                <a:solidFill>
                  <a:srgbClr val="000000"/>
                </a:solidFill>
                <a:effectLst/>
                <a:latin typeface="arial" panose="020B0604020202020204" pitchFamily="34" charset="0"/>
              </a:rPr>
              <a:t>Erschienen im Januar 2005</a:t>
            </a:r>
          </a:p>
          <a:p>
            <a:pPr marL="0" indent="0" algn="l">
              <a:buNone/>
            </a:pPr>
            <a:r>
              <a:rPr lang="de-DE" sz="1400" b="0" i="0" dirty="0">
                <a:solidFill>
                  <a:srgbClr val="000000"/>
                </a:solidFill>
                <a:effectLst/>
                <a:latin typeface="arial" panose="020B0604020202020204" pitchFamily="34" charset="0"/>
              </a:rPr>
              <a:t>ISBN-13: 978-3-9320-9641-9, Bestell-Nr.: 81041</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p:txBody>
          <a:bodyPr/>
          <a:lstStyle/>
          <a:p>
            <a:r>
              <a:rPr lang="de-DE"/>
              <a:t>Neue Publikationen Serge Sulz 2025-06</a:t>
            </a:r>
          </a:p>
        </p:txBody>
      </p:sp>
      <p:pic>
        <p:nvPicPr>
          <p:cNvPr id="7" name="Grafik 6">
            <a:extLst>
              <a:ext uri="{FF2B5EF4-FFF2-40B4-BE49-F238E27FC236}">
                <a16:creationId xmlns:a16="http://schemas.microsoft.com/office/drawing/2014/main" id="{2856DD5F-3CA6-4822-B0DB-E47D9D73312B}"/>
              </a:ext>
            </a:extLst>
          </p:cNvPr>
          <p:cNvPicPr>
            <a:picLocks noChangeAspect="1"/>
          </p:cNvPicPr>
          <p:nvPr/>
        </p:nvPicPr>
        <p:blipFill>
          <a:blip r:embed="rId2"/>
          <a:stretch>
            <a:fillRect/>
          </a:stretch>
        </p:blipFill>
        <p:spPr>
          <a:xfrm>
            <a:off x="3870877" y="2235571"/>
            <a:ext cx="5054462" cy="3556663"/>
          </a:xfrm>
          <a:prstGeom prst="rect">
            <a:avLst/>
          </a:prstGeom>
        </p:spPr>
      </p:pic>
      <p:sp>
        <p:nvSpPr>
          <p:cNvPr id="9" name="Inhaltsplatzhalter 3">
            <a:extLst>
              <a:ext uri="{FF2B5EF4-FFF2-40B4-BE49-F238E27FC236}">
                <a16:creationId xmlns:a16="http://schemas.microsoft.com/office/drawing/2014/main" id="{FA82A5A9-DE3F-4CD3-BE22-5237D05D73F7}"/>
              </a:ext>
            </a:extLst>
          </p:cNvPr>
          <p:cNvSpPr txBox="1">
            <a:spLocks/>
          </p:cNvSpPr>
          <p:nvPr/>
        </p:nvSpPr>
        <p:spPr>
          <a:xfrm>
            <a:off x="309562" y="693102"/>
            <a:ext cx="3319463" cy="60283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0" i="0" dirty="0">
                <a:solidFill>
                  <a:srgbClr val="000000"/>
                </a:solidFill>
                <a:effectLst/>
                <a:latin typeface="arial" panose="020B0604020202020204" pitchFamily="34" charset="0"/>
              </a:rPr>
              <a:t>Gefühle erkennen ist ein wesentlicher Aspekt emotionaler Intelligenz und ermöglicht bessere zwischenmenschliche Beziehungen. Mit Gefühlen umgehen können, ist die Voraussetzung für dauerhaft gute Beziehungen. Beides ist erlernbar. Der Juniorautor arbeitete mit jungen Schauspielern der </a:t>
            </a:r>
            <a:r>
              <a:rPr lang="de-DE" sz="1800" b="0" i="0" dirty="0" err="1">
                <a:solidFill>
                  <a:srgbClr val="000000"/>
                </a:solidFill>
                <a:effectLst/>
                <a:latin typeface="arial" panose="020B0604020202020204" pitchFamily="34" charset="0"/>
              </a:rPr>
              <a:t>Falckenbergschule</a:t>
            </a:r>
            <a:r>
              <a:rPr lang="de-DE" sz="1800" b="0" i="0" dirty="0">
                <a:solidFill>
                  <a:srgbClr val="000000"/>
                </a:solidFill>
                <a:effectLst/>
                <a:latin typeface="arial" panose="020B0604020202020204" pitchFamily="34" charset="0"/>
              </a:rPr>
              <a:t> in München und fotografierte deren Ausdruck von Gefühlen in verschiedenen Situationskontexten. Die Schauspieler waren emotional ganz in der betreffenden Situation und fühlten diese Gefühle wirklich. Mit 43 farbigen Fotografien.</a:t>
            </a:r>
          </a:p>
          <a:p>
            <a:pPr marL="0" indent="0">
              <a:buNone/>
            </a:pPr>
            <a:endParaRPr lang="de-DE" sz="1200" dirty="0"/>
          </a:p>
        </p:txBody>
      </p:sp>
    </p:spTree>
    <p:extLst>
      <p:ext uri="{BB962C8B-B14F-4D97-AF65-F5344CB8AC3E}">
        <p14:creationId xmlns:p14="http://schemas.microsoft.com/office/powerpoint/2010/main" val="2778386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C1AF4-8599-4247-972F-DF0996604A76}"/>
              </a:ext>
            </a:extLst>
          </p:cNvPr>
          <p:cNvSpPr>
            <a:spLocks noGrp="1"/>
          </p:cNvSpPr>
          <p:nvPr>
            <p:ph type="title"/>
          </p:nvPr>
        </p:nvSpPr>
        <p:spPr>
          <a:xfrm>
            <a:off x="323850" y="-73819"/>
            <a:ext cx="8658225" cy="719138"/>
          </a:xfrm>
        </p:spPr>
        <p:txBody>
          <a:bodyPr>
            <a:noAutofit/>
          </a:bodyPr>
          <a:lstStyle/>
          <a:p>
            <a:pPr algn="l"/>
            <a:r>
              <a:rPr lang="de-DE" sz="1400" b="0" i="0" u="none" strike="noStrike" dirty="0">
                <a:solidFill>
                  <a:srgbClr val="000000"/>
                </a:solidFill>
                <a:effectLst/>
                <a:latin typeface="arial" panose="020B0604020202020204" pitchFamily="34" charset="0"/>
                <a:hlinkClick r:id="rId2" tooltip="zur Autorenseite von Serge K.D. Sulz"/>
              </a:rPr>
              <a:t>Serge K.D. Sulz</a:t>
            </a:r>
            <a:r>
              <a:rPr lang="de-DE" sz="1400" b="0" i="0" dirty="0">
                <a:solidFill>
                  <a:srgbClr val="000000"/>
                </a:solidFill>
                <a:effectLst/>
                <a:latin typeface="arial" panose="020B0604020202020204" pitchFamily="34" charset="0"/>
              </a:rPr>
              <a:t>, Hans P </a:t>
            </a:r>
            <a:r>
              <a:rPr lang="de-DE" sz="1400" b="0" i="0" dirty="0" err="1">
                <a:solidFill>
                  <a:srgbClr val="000000"/>
                </a:solidFill>
                <a:effectLst/>
                <a:latin typeface="arial" panose="020B0604020202020204" pitchFamily="34" charset="0"/>
              </a:rPr>
              <a:t>Heekerens</a:t>
            </a:r>
            <a:br>
              <a:rPr lang="de-DE" sz="1400" b="0"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Familien in Therapie</a:t>
            </a:r>
            <a:br>
              <a:rPr lang="de-DE" sz="1400" b="1" i="0" dirty="0">
                <a:solidFill>
                  <a:srgbClr val="000000"/>
                </a:solidFill>
                <a:effectLst/>
                <a:latin typeface="arial" panose="020B0604020202020204" pitchFamily="34" charset="0"/>
              </a:rPr>
            </a:br>
            <a:r>
              <a:rPr lang="de-DE" sz="1400" b="1" i="0" dirty="0">
                <a:solidFill>
                  <a:srgbClr val="000000"/>
                </a:solidFill>
                <a:effectLst/>
                <a:latin typeface="arial" panose="020B0604020202020204" pitchFamily="34" charset="0"/>
              </a:rPr>
              <a:t>Grundlagen und Anwendung kognitiv-behavioraler Familientherapie</a:t>
            </a:r>
          </a:p>
        </p:txBody>
      </p:sp>
      <p:sp>
        <p:nvSpPr>
          <p:cNvPr id="4" name="Inhaltsplatzhalter 3">
            <a:extLst>
              <a:ext uri="{FF2B5EF4-FFF2-40B4-BE49-F238E27FC236}">
                <a16:creationId xmlns:a16="http://schemas.microsoft.com/office/drawing/2014/main" id="{493CB0D7-EB53-49FE-8065-60EF77FBECD2}"/>
              </a:ext>
            </a:extLst>
          </p:cNvPr>
          <p:cNvSpPr>
            <a:spLocks noGrp="1"/>
          </p:cNvSpPr>
          <p:nvPr>
            <p:ph sz="half" idx="2"/>
          </p:nvPr>
        </p:nvSpPr>
        <p:spPr>
          <a:xfrm>
            <a:off x="4724400" y="972344"/>
            <a:ext cx="4343400" cy="6076156"/>
          </a:xfrm>
        </p:spPr>
        <p:txBody>
          <a:bodyPr>
            <a:noAutofit/>
          </a:bodyPr>
          <a:lstStyle/>
          <a:p>
            <a:pPr marL="0" indent="0" algn="l">
              <a:buNone/>
            </a:pPr>
            <a:r>
              <a:rPr lang="de-DE" sz="1600" b="0" i="0" dirty="0">
                <a:solidFill>
                  <a:srgbClr val="000000"/>
                </a:solidFill>
                <a:effectLst/>
                <a:latin typeface="arial" panose="020B0604020202020204" pitchFamily="34" charset="0"/>
              </a:rPr>
              <a:t>Buchreihe: CIP - Medien</a:t>
            </a:r>
          </a:p>
          <a:p>
            <a:pPr marL="0" indent="0" algn="l">
              <a:buNone/>
            </a:pPr>
            <a:r>
              <a:rPr lang="de-DE" sz="1600" b="0" i="0" dirty="0">
                <a:solidFill>
                  <a:srgbClr val="000000"/>
                </a:solidFill>
                <a:effectLst/>
                <a:latin typeface="arial" panose="020B0604020202020204" pitchFamily="34" charset="0"/>
              </a:rPr>
              <a:t>Verlag: Psychosozial-Verlag</a:t>
            </a:r>
          </a:p>
          <a:p>
            <a:pPr marL="0" indent="0" algn="l">
              <a:buNone/>
            </a:pPr>
            <a:r>
              <a:rPr lang="de-DE" sz="1600" b="0" i="0" dirty="0">
                <a:solidFill>
                  <a:srgbClr val="000000"/>
                </a:solidFill>
                <a:effectLst/>
                <a:latin typeface="arial" panose="020B0604020202020204" pitchFamily="34" charset="0"/>
              </a:rPr>
              <a:t>418 Seiten, Broschur, 170 x 240 mm</a:t>
            </a:r>
          </a:p>
          <a:p>
            <a:pPr marL="0" indent="0" algn="l">
              <a:buNone/>
            </a:pPr>
            <a:r>
              <a:rPr lang="de-DE" sz="1600" b="0" i="0" dirty="0">
                <a:solidFill>
                  <a:srgbClr val="000000"/>
                </a:solidFill>
                <a:effectLst/>
                <a:latin typeface="arial" panose="020B0604020202020204" pitchFamily="34" charset="0"/>
              </a:rPr>
              <a:t>Erschienen im Januar 2002</a:t>
            </a:r>
          </a:p>
          <a:p>
            <a:pPr marL="0" indent="0" algn="l">
              <a:buNone/>
            </a:pPr>
            <a:r>
              <a:rPr lang="de-DE" sz="1600" b="0" i="0" dirty="0">
                <a:solidFill>
                  <a:srgbClr val="000000"/>
                </a:solidFill>
                <a:effectLst/>
                <a:latin typeface="arial" panose="020B0604020202020204" pitchFamily="34" charset="0"/>
              </a:rPr>
              <a:t>ISBN-13: 978-3-9320-9629-7, Bestell-Nr.: 81029</a:t>
            </a:r>
          </a:p>
          <a:p>
            <a:pPr marL="0" indent="0" algn="l">
              <a:buNone/>
            </a:pPr>
            <a:r>
              <a:rPr lang="de-DE" sz="1600" b="0" i="0" dirty="0">
                <a:solidFill>
                  <a:srgbClr val="000000"/>
                </a:solidFill>
                <a:effectLst/>
                <a:latin typeface="arial" panose="020B0604020202020204" pitchFamily="34" charset="0"/>
              </a:rPr>
              <a:t>Verhaltenstherapie setzt von Beginn an Veränderung der Familieninteraktionen auf die Liste wichtiger Therapieziele. Heute sind zahlreiche Ansätze familientherapeutischer Interventionen in der Verhaltenstherapie vorhanden, die jedoch nur wenig Bekanntheit erwarben. Dabei können sie mit sehr guten empirischen Belegen ihrer therapeutischen Wirksamkeit aufwarten. Wir können deshalb zu Recht von einer kognitiv-behavioralen Familientherapie sprechen. Das Buch beschreibt diese Familienarbeit anschaulich, so dass für die eigene Praxis wertvolle Anregungen und Impulse verfügbar werden.</a:t>
            </a:r>
          </a:p>
        </p:txBody>
      </p:sp>
      <p:sp>
        <p:nvSpPr>
          <p:cNvPr id="5" name="Fußzeilenplatzhalter 4">
            <a:extLst>
              <a:ext uri="{FF2B5EF4-FFF2-40B4-BE49-F238E27FC236}">
                <a16:creationId xmlns:a16="http://schemas.microsoft.com/office/drawing/2014/main" id="{9C3B18EC-DA8E-4EA0-B4EB-3B997346B7D9}"/>
              </a:ext>
            </a:extLst>
          </p:cNvPr>
          <p:cNvSpPr>
            <a:spLocks noGrp="1"/>
          </p:cNvSpPr>
          <p:nvPr>
            <p:ph type="ftr" sz="quarter" idx="11"/>
          </p:nvPr>
        </p:nvSpPr>
        <p:spPr>
          <a:xfrm>
            <a:off x="4724400" y="6356351"/>
            <a:ext cx="3086100" cy="365125"/>
          </a:xfrm>
        </p:spPr>
        <p:txBody>
          <a:bodyPr/>
          <a:lstStyle/>
          <a:p>
            <a:r>
              <a:rPr lang="de-DE"/>
              <a:t>Neue Publikationen Serge Sulz 2025-06</a:t>
            </a:r>
            <a:endParaRPr lang="de-DE" dirty="0"/>
          </a:p>
        </p:txBody>
      </p:sp>
      <p:pic>
        <p:nvPicPr>
          <p:cNvPr id="6" name="Grafik 5">
            <a:extLst>
              <a:ext uri="{FF2B5EF4-FFF2-40B4-BE49-F238E27FC236}">
                <a16:creationId xmlns:a16="http://schemas.microsoft.com/office/drawing/2014/main" id="{6495F72F-8A60-44B1-9BFA-3BCA9D715558}"/>
              </a:ext>
            </a:extLst>
          </p:cNvPr>
          <p:cNvPicPr>
            <a:picLocks noChangeAspect="1"/>
          </p:cNvPicPr>
          <p:nvPr/>
        </p:nvPicPr>
        <p:blipFill>
          <a:blip r:embed="rId3"/>
          <a:stretch>
            <a:fillRect/>
          </a:stretch>
        </p:blipFill>
        <p:spPr>
          <a:xfrm>
            <a:off x="233363" y="681082"/>
            <a:ext cx="4338637" cy="6040394"/>
          </a:xfrm>
          <a:prstGeom prst="rect">
            <a:avLst/>
          </a:prstGeom>
        </p:spPr>
      </p:pic>
    </p:spTree>
    <p:extLst>
      <p:ext uri="{BB962C8B-B14F-4D97-AF65-F5344CB8AC3E}">
        <p14:creationId xmlns:p14="http://schemas.microsoft.com/office/powerpoint/2010/main" val="1171544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628650" y="365126"/>
            <a:ext cx="2965450" cy="5349874"/>
          </a:xfrm>
        </p:spPr>
        <p:txBody>
          <a:bodyPr>
            <a:noAutofit/>
          </a:bodyPr>
          <a:lstStyle/>
          <a:p>
            <a:r>
              <a:rPr lang="de-DE" sz="2800" dirty="0"/>
              <a:t>Serge Sulz</a:t>
            </a:r>
            <a:r>
              <a:rPr lang="de-DE" sz="2800" dirty="0">
                <a:sym typeface="Wingdings" pitchFamily="2" charset="2"/>
              </a:rPr>
              <a:t> (Hrsg.): Paartherapien. Von unglücklichen Verstrickungen </a:t>
            </a:r>
            <a:r>
              <a:rPr lang="de-DE" sz="2800" dirty="0" err="1">
                <a:sym typeface="Wingdings" pitchFamily="2" charset="2"/>
              </a:rPr>
              <a:t>zus</a:t>
            </a:r>
            <a:r>
              <a:rPr lang="de-DE" sz="2800" dirty="0">
                <a:sym typeface="Wingdings" pitchFamily="2" charset="2"/>
              </a:rPr>
              <a:t> befreiter Beziehung. Gießen: Reihe CIP-Medien im Psychosozial-Verlag</a:t>
            </a:r>
            <a:endParaRPr lang="de-DE" sz="2800" dirty="0"/>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p:txBody>
          <a:bodyPr/>
          <a:lstStyle/>
          <a:p>
            <a:r>
              <a:rPr lang="de-DE"/>
              <a:t>Neue Publikationen Serge Sulz 2025-06</a:t>
            </a:r>
          </a:p>
        </p:txBody>
      </p:sp>
      <p:pic>
        <p:nvPicPr>
          <p:cNvPr id="1032" name="Picture 8" descr="Paartherapien">
            <a:extLst>
              <a:ext uri="{FF2B5EF4-FFF2-40B4-BE49-F238E27FC236}">
                <a16:creationId xmlns:a16="http://schemas.microsoft.com/office/drawing/2014/main" id="{5D9F3CAB-81C2-CE4B-92F0-AD64DEDD7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7850" y="0"/>
            <a:ext cx="4756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12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15F6C8B-5D19-6245-9725-4A62910C431A}"/>
              </a:ext>
            </a:extLst>
          </p:cNvPr>
          <p:cNvSpPr>
            <a:spLocks noGrp="1"/>
          </p:cNvSpPr>
          <p:nvPr>
            <p:ph type="title"/>
          </p:nvPr>
        </p:nvSpPr>
        <p:spPr/>
        <p:txBody>
          <a:bodyPr/>
          <a:lstStyle/>
          <a:p>
            <a:r>
              <a:rPr lang="de-DE" dirty="0"/>
              <a:t>Andere Autoren der Arbeitsgruppe SBT-MVT-PKP-VDS</a:t>
            </a:r>
          </a:p>
        </p:txBody>
      </p:sp>
      <p:sp>
        <p:nvSpPr>
          <p:cNvPr id="7" name="Textplatzhalter 6">
            <a:extLst>
              <a:ext uri="{FF2B5EF4-FFF2-40B4-BE49-F238E27FC236}">
                <a16:creationId xmlns:a16="http://schemas.microsoft.com/office/drawing/2014/main" id="{B81C1963-E30F-CF4B-9738-6985C9D4732E}"/>
              </a:ext>
            </a:extLst>
          </p:cNvPr>
          <p:cNvSpPr>
            <a:spLocks noGrp="1"/>
          </p:cNvSpPr>
          <p:nvPr>
            <p:ph type="body" idx="1"/>
          </p:nvPr>
        </p:nvSpPr>
        <p:spPr/>
        <p:txBody>
          <a:bodyPr/>
          <a:lstStyle/>
          <a:p>
            <a:endParaRPr lang="de-DE"/>
          </a:p>
        </p:txBody>
      </p:sp>
      <p:sp>
        <p:nvSpPr>
          <p:cNvPr id="5" name="Fußzeilenplatzhalter 4">
            <a:extLst>
              <a:ext uri="{FF2B5EF4-FFF2-40B4-BE49-F238E27FC236}">
                <a16:creationId xmlns:a16="http://schemas.microsoft.com/office/drawing/2014/main" id="{88C6AD4C-ABD8-764A-91C9-0CEA75EA4E28}"/>
              </a:ext>
            </a:extLst>
          </p:cNvPr>
          <p:cNvSpPr>
            <a:spLocks noGrp="1"/>
          </p:cNvSpPr>
          <p:nvPr>
            <p:ph type="ftr" sz="quarter" idx="11"/>
          </p:nvPr>
        </p:nvSpPr>
        <p:spPr/>
        <p:txBody>
          <a:bodyPr/>
          <a:lstStyle/>
          <a:p>
            <a:r>
              <a:rPr lang="de-DE"/>
              <a:t>Neue Publikationen Serge Sulz 2025-06</a:t>
            </a:r>
          </a:p>
        </p:txBody>
      </p:sp>
    </p:spTree>
    <p:extLst>
      <p:ext uri="{BB962C8B-B14F-4D97-AF65-F5344CB8AC3E}">
        <p14:creationId xmlns:p14="http://schemas.microsoft.com/office/powerpoint/2010/main" val="5780999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628650" y="365126"/>
            <a:ext cx="2965450" cy="5349874"/>
          </a:xfrm>
        </p:spPr>
        <p:txBody>
          <a:bodyPr>
            <a:noAutofit/>
          </a:bodyPr>
          <a:lstStyle/>
          <a:p>
            <a:r>
              <a:rPr lang="de-DE" sz="2800" dirty="0"/>
              <a:t>Annette Richter-Benedikt: Strategische </a:t>
            </a:r>
            <a:r>
              <a:rPr lang="de-DE" sz="2800" dirty="0" err="1"/>
              <a:t>Jugendlichentherapie</a:t>
            </a:r>
            <a:r>
              <a:rPr lang="de-DE" sz="2800" dirty="0"/>
              <a:t> SJT. München: CIP-Medien-Verlag</a:t>
            </a:r>
            <a:br>
              <a:rPr lang="de-DE" sz="2800" dirty="0"/>
            </a:br>
            <a:r>
              <a:rPr lang="de-DE" sz="2800" dirty="0">
                <a:hlinkClick r:id="rId2"/>
              </a:rPr>
              <a:t>www.bod.de</a:t>
            </a:r>
            <a:r>
              <a:rPr lang="de-DE" sz="2800" dirty="0"/>
              <a:t> </a:t>
            </a:r>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p:txBody>
          <a:bodyPr/>
          <a:lstStyle/>
          <a:p>
            <a:r>
              <a:rPr lang="de-DE"/>
              <a:t>Neue Publikationen Serge Sulz 2025-06</a:t>
            </a:r>
          </a:p>
        </p:txBody>
      </p:sp>
      <p:pic>
        <p:nvPicPr>
          <p:cNvPr id="1030" name="Picture 6" descr="Strategische Jugendlichentherapie (SJT)">
            <a:extLst>
              <a:ext uri="{FF2B5EF4-FFF2-40B4-BE49-F238E27FC236}">
                <a16:creationId xmlns:a16="http://schemas.microsoft.com/office/drawing/2014/main" id="{E6F0A7E8-497E-AC43-9F30-CA026F408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100" y="254000"/>
            <a:ext cx="49022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60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628650" y="365126"/>
            <a:ext cx="2965450" cy="5349874"/>
          </a:xfrm>
        </p:spPr>
        <p:txBody>
          <a:bodyPr>
            <a:noAutofit/>
          </a:bodyPr>
          <a:lstStyle/>
          <a:p>
            <a:r>
              <a:rPr lang="de-DE" sz="2800" dirty="0"/>
              <a:t>Florian </a:t>
            </a:r>
            <a:r>
              <a:rPr lang="de-DE" sz="2800" dirty="0" err="1"/>
              <a:t>Sedlacek</a:t>
            </a:r>
            <a:r>
              <a:rPr lang="de-DE" sz="2800" dirty="0"/>
              <a:t>: Strategische </a:t>
            </a:r>
            <a:r>
              <a:rPr lang="de-DE" sz="2800" dirty="0" err="1"/>
              <a:t>Jugendlichentherapie</a:t>
            </a:r>
            <a:r>
              <a:rPr lang="de-DE" sz="2800" dirty="0"/>
              <a:t> (SJT) bei internalisierenden Störungen. München: CIP-Medien-Verlag</a:t>
            </a:r>
            <a:br>
              <a:rPr lang="de-DE" sz="2800" dirty="0"/>
            </a:br>
            <a:r>
              <a:rPr lang="de-DE" sz="2800" dirty="0">
                <a:hlinkClick r:id="rId2"/>
              </a:rPr>
              <a:t>www.bod.de</a:t>
            </a:r>
            <a:r>
              <a:rPr lang="de-DE" sz="2800" dirty="0"/>
              <a:t> </a:t>
            </a:r>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p:txBody>
          <a:bodyPr/>
          <a:lstStyle/>
          <a:p>
            <a:r>
              <a:rPr lang="de-DE"/>
              <a:t>Neue Publikationen Serge Sulz 2025-06</a:t>
            </a:r>
          </a:p>
        </p:txBody>
      </p:sp>
      <p:pic>
        <p:nvPicPr>
          <p:cNvPr id="9218" name="Picture 2" descr="Strategische Jugendlichentherapie (SJT) bei internalisierenden Störungen und Schulverweigerung">
            <a:extLst>
              <a:ext uri="{FF2B5EF4-FFF2-40B4-BE49-F238E27FC236}">
                <a16:creationId xmlns:a16="http://schemas.microsoft.com/office/drawing/2014/main" id="{02677B10-52E7-CA47-911D-2CF96459E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254000"/>
            <a:ext cx="49022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8332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628650" y="365126"/>
            <a:ext cx="2965450" cy="5349874"/>
          </a:xfrm>
        </p:spPr>
        <p:txBody>
          <a:bodyPr>
            <a:noAutofit/>
          </a:bodyPr>
          <a:lstStyle/>
          <a:p>
            <a:r>
              <a:rPr lang="de-DE" sz="2800" dirty="0"/>
              <a:t>Florian </a:t>
            </a:r>
            <a:r>
              <a:rPr lang="de-DE" sz="2800" dirty="0" err="1"/>
              <a:t>Sedlacek</a:t>
            </a:r>
            <a:r>
              <a:rPr lang="de-DE" sz="2800" dirty="0"/>
              <a:t>, Sandra </a:t>
            </a:r>
            <a:r>
              <a:rPr lang="de-DE" sz="2800" dirty="0" err="1"/>
              <a:t>Peukert</a:t>
            </a:r>
            <a:r>
              <a:rPr lang="de-DE" sz="2800" dirty="0"/>
              <a:t>, Annette </a:t>
            </a:r>
            <a:r>
              <a:rPr lang="de-DE" sz="2800" dirty="0" err="1"/>
              <a:t>Richter-Benedikt:Praxisbuch</a:t>
            </a:r>
            <a:r>
              <a:rPr lang="de-DE" sz="2800" dirty="0"/>
              <a:t> Strategische </a:t>
            </a:r>
            <a:r>
              <a:rPr lang="de-DE" sz="2800" dirty="0" err="1"/>
              <a:t>Jugendlichentherapie</a:t>
            </a:r>
            <a:r>
              <a:rPr lang="de-DE" sz="2800" dirty="0"/>
              <a:t> bei internalisierenden Störungen. Gießen: Reihe CIP-Medien-im Psychosozial-Verlag</a:t>
            </a:r>
            <a:br>
              <a:rPr lang="de-DE" sz="2800" dirty="0"/>
            </a:br>
            <a:endParaRPr lang="de-DE" sz="2800" dirty="0"/>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p:txBody>
          <a:bodyPr/>
          <a:lstStyle/>
          <a:p>
            <a:r>
              <a:rPr lang="de-DE"/>
              <a:t>Neue Publikationen Serge Sulz 2025-06</a:t>
            </a:r>
          </a:p>
        </p:txBody>
      </p:sp>
      <p:pic>
        <p:nvPicPr>
          <p:cNvPr id="11266" name="Picture 2" descr="Praxisbuch Strategische Jugendlichentherapie bei internalisierenden Störungen (SJT)">
            <a:extLst>
              <a:ext uri="{FF2B5EF4-FFF2-40B4-BE49-F238E27FC236}">
                <a16:creationId xmlns:a16="http://schemas.microsoft.com/office/drawing/2014/main" id="{9726D398-F848-994E-A3ED-E953675E8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0" y="76200"/>
            <a:ext cx="48260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149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B463C-A580-F084-4917-22038D9D8BF6}"/>
              </a:ext>
            </a:extLst>
          </p:cNvPr>
          <p:cNvSpPr>
            <a:spLocks noGrp="1"/>
          </p:cNvSpPr>
          <p:nvPr>
            <p:ph type="title"/>
          </p:nvPr>
        </p:nvSpPr>
        <p:spPr>
          <a:xfrm>
            <a:off x="428625" y="2003426"/>
            <a:ext cx="3086100" cy="2178049"/>
          </a:xfrm>
        </p:spPr>
        <p:txBody>
          <a:bodyPr>
            <a:noAutofit/>
          </a:bodyPr>
          <a:lstStyle/>
          <a:p>
            <a:r>
              <a:rPr lang="de-DE" sz="3200" dirty="0"/>
              <a:t>Bachg &amp; Sulz:</a:t>
            </a:r>
            <a:br>
              <a:rPr lang="de-DE" sz="3200" dirty="0"/>
            </a:br>
            <a:r>
              <a:rPr lang="de-DE" sz="3200" dirty="0"/>
              <a:t>Die Bühnen des Bewusstseins – die </a:t>
            </a:r>
            <a:r>
              <a:rPr lang="de-DE" sz="3200" dirty="0" err="1"/>
              <a:t>Pessotherapie</a:t>
            </a:r>
            <a:r>
              <a:rPr lang="de-DE" sz="3200" dirty="0"/>
              <a:t>. Psychosozial-Verlag 2022</a:t>
            </a:r>
            <a:br>
              <a:rPr lang="de-DE" sz="3200" dirty="0"/>
            </a:br>
            <a:br>
              <a:rPr lang="de-DE" sz="3200" dirty="0"/>
            </a:br>
            <a:r>
              <a:rPr lang="de-DE" sz="3200" dirty="0">
                <a:sym typeface="Wingdings" panose="05000000000000000000" pitchFamily="2" charset="2"/>
              </a:rPr>
              <a:t> </a:t>
            </a:r>
            <a:r>
              <a:rPr lang="de-DE" sz="3200" dirty="0"/>
              <a:t>Original-Artikel von Albert Pesso, </a:t>
            </a:r>
            <a:r>
              <a:rPr lang="de-DE" sz="3200" dirty="0" err="1"/>
              <a:t>Lowjis</a:t>
            </a:r>
            <a:r>
              <a:rPr lang="de-DE" sz="3200" dirty="0"/>
              <a:t> Perquin u.a.</a:t>
            </a:r>
          </a:p>
        </p:txBody>
      </p:sp>
      <p:sp>
        <p:nvSpPr>
          <p:cNvPr id="3" name="Fußzeilenplatzhalter 2">
            <a:extLst>
              <a:ext uri="{FF2B5EF4-FFF2-40B4-BE49-F238E27FC236}">
                <a16:creationId xmlns:a16="http://schemas.microsoft.com/office/drawing/2014/main" id="{F6B80B74-7FA7-E5D0-C764-20257CC3FF12}"/>
              </a:ext>
            </a:extLst>
          </p:cNvPr>
          <p:cNvSpPr>
            <a:spLocks noGrp="1"/>
          </p:cNvSpPr>
          <p:nvPr>
            <p:ph type="ftr" sz="quarter" idx="11"/>
          </p:nvPr>
        </p:nvSpPr>
        <p:spPr/>
        <p:txBody>
          <a:bodyPr/>
          <a:lstStyle/>
          <a:p>
            <a:r>
              <a:rPr lang="de-DE"/>
              <a:t>Neue Publikationen Serge Sulz 2025-06</a:t>
            </a:r>
          </a:p>
        </p:txBody>
      </p:sp>
      <p:pic>
        <p:nvPicPr>
          <p:cNvPr id="5" name="Grafik 4">
            <a:extLst>
              <a:ext uri="{FF2B5EF4-FFF2-40B4-BE49-F238E27FC236}">
                <a16:creationId xmlns:a16="http://schemas.microsoft.com/office/drawing/2014/main" id="{6F7C8FD1-2FF2-1A87-E8D1-2C6E9B460FBC}"/>
              </a:ext>
            </a:extLst>
          </p:cNvPr>
          <p:cNvPicPr>
            <a:picLocks noChangeAspect="1"/>
          </p:cNvPicPr>
          <p:nvPr/>
        </p:nvPicPr>
        <p:blipFill>
          <a:blip r:embed="rId2"/>
          <a:stretch>
            <a:fillRect/>
          </a:stretch>
        </p:blipFill>
        <p:spPr>
          <a:xfrm>
            <a:off x="3929062" y="242887"/>
            <a:ext cx="5038725" cy="6010275"/>
          </a:xfrm>
          <a:prstGeom prst="rect">
            <a:avLst/>
          </a:prstGeom>
        </p:spPr>
      </p:pic>
    </p:spTree>
    <p:extLst>
      <p:ext uri="{BB962C8B-B14F-4D97-AF65-F5344CB8AC3E}">
        <p14:creationId xmlns:p14="http://schemas.microsoft.com/office/powerpoint/2010/main" val="19431934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628650" y="365126"/>
            <a:ext cx="2965450" cy="5349874"/>
          </a:xfrm>
        </p:spPr>
        <p:txBody>
          <a:bodyPr>
            <a:noAutofit/>
          </a:bodyPr>
          <a:lstStyle/>
          <a:p>
            <a:r>
              <a:rPr lang="de-DE" sz="2800" dirty="0"/>
              <a:t>Susanne Graßl: Analyse Impliziter und Expliziter Prozessfaktoren in der Psychotherapie – eine empirische Studie zur Relevanz beider Faktoren bei der Strategisch-</a:t>
            </a:r>
            <a:r>
              <a:rPr lang="de-DE" sz="2800" dirty="0" err="1"/>
              <a:t>Behavioralen</a:t>
            </a:r>
            <a:r>
              <a:rPr lang="de-DE" sz="2800" dirty="0"/>
              <a:t> </a:t>
            </a:r>
            <a:r>
              <a:rPr lang="de-DE" sz="2800" dirty="0" err="1"/>
              <a:t>therapie</a:t>
            </a:r>
            <a:r>
              <a:rPr lang="de-DE" sz="2800" dirty="0"/>
              <a:t> (SBT). München: CIP-Medien-Verlag</a:t>
            </a:r>
            <a:br>
              <a:rPr lang="de-DE" sz="2800" dirty="0"/>
            </a:br>
            <a:r>
              <a:rPr lang="de-DE" sz="2800" dirty="0">
                <a:hlinkClick r:id="rId2"/>
              </a:rPr>
              <a:t>www.bod.de</a:t>
            </a:r>
            <a:r>
              <a:rPr lang="de-DE" sz="2800" dirty="0"/>
              <a:t> </a:t>
            </a:r>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p:txBody>
          <a:bodyPr/>
          <a:lstStyle/>
          <a:p>
            <a:r>
              <a:rPr lang="de-DE"/>
              <a:t>Neue Publikationen Serge Sulz 2025-06</a:t>
            </a:r>
          </a:p>
        </p:txBody>
      </p:sp>
      <p:pic>
        <p:nvPicPr>
          <p:cNvPr id="1028" name="Picture 4" descr="Analyse Impliziter und Expliziter Prozessfaktoren in der Psychotherapie">
            <a:extLst>
              <a:ext uri="{FF2B5EF4-FFF2-40B4-BE49-F238E27FC236}">
                <a16:creationId xmlns:a16="http://schemas.microsoft.com/office/drawing/2014/main" id="{CFA76241-332C-D840-A3AB-EAD3B9091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254000"/>
            <a:ext cx="49022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7504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628650" y="365126"/>
            <a:ext cx="2965450" cy="5349874"/>
          </a:xfrm>
        </p:spPr>
        <p:txBody>
          <a:bodyPr>
            <a:noAutofit/>
          </a:bodyPr>
          <a:lstStyle/>
          <a:p>
            <a:r>
              <a:rPr lang="de-DE" sz="2800" dirty="0"/>
              <a:t>Iris </a:t>
            </a:r>
            <a:r>
              <a:rPr lang="de-DE" sz="2800" dirty="0" err="1"/>
              <a:t>Liwowsky</a:t>
            </a:r>
            <a:r>
              <a:rPr lang="de-DE" sz="2800" dirty="0"/>
              <a:t>: Strategisch-</a:t>
            </a:r>
            <a:r>
              <a:rPr lang="de-DE" sz="2800" dirty="0" err="1"/>
              <a:t>Behaviorale</a:t>
            </a:r>
            <a:r>
              <a:rPr lang="de-DE" sz="2800" dirty="0"/>
              <a:t> Gruppen-Therapie. München: CIP-Medien-Verlag</a:t>
            </a:r>
            <a:br>
              <a:rPr lang="de-DE" sz="2800" dirty="0"/>
            </a:br>
            <a:r>
              <a:rPr lang="de-DE" sz="2800" dirty="0">
                <a:hlinkClick r:id="rId2"/>
              </a:rPr>
              <a:t>www.bod.de</a:t>
            </a:r>
            <a:r>
              <a:rPr lang="de-DE" sz="2800" dirty="0"/>
              <a:t> </a:t>
            </a:r>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p:txBody>
          <a:bodyPr/>
          <a:lstStyle/>
          <a:p>
            <a:r>
              <a:rPr lang="de-DE"/>
              <a:t>Neue Publikationen Serge Sulz 2025-06</a:t>
            </a:r>
          </a:p>
        </p:txBody>
      </p:sp>
      <p:pic>
        <p:nvPicPr>
          <p:cNvPr id="5124" name="Picture 4" descr="Strategisch-Behaviorale Gruppen-Therapie der Depression">
            <a:extLst>
              <a:ext uri="{FF2B5EF4-FFF2-40B4-BE49-F238E27FC236}">
                <a16:creationId xmlns:a16="http://schemas.microsoft.com/office/drawing/2014/main" id="{23DFB77B-1373-EC47-A9C2-1BB0EE28D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188913"/>
            <a:ext cx="49022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7912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628650" y="365126"/>
            <a:ext cx="2965450" cy="5349874"/>
          </a:xfrm>
        </p:spPr>
        <p:txBody>
          <a:bodyPr>
            <a:noAutofit/>
          </a:bodyPr>
          <a:lstStyle/>
          <a:p>
            <a:r>
              <a:rPr lang="de-DE" sz="2800" dirty="0"/>
              <a:t>Miriam </a:t>
            </a:r>
            <a:r>
              <a:rPr lang="de-DE" sz="2800" dirty="0" err="1"/>
              <a:t>Hebing</a:t>
            </a:r>
            <a:r>
              <a:rPr lang="de-DE" sz="2800" dirty="0"/>
              <a:t>: Evaluation und Prädiktion therapeutischer Veränderung im Rahmen der Strategisch-</a:t>
            </a:r>
            <a:r>
              <a:rPr lang="de-DE" sz="2800" dirty="0" err="1"/>
              <a:t>Behavioralen</a:t>
            </a:r>
            <a:r>
              <a:rPr lang="de-DE" sz="2800" dirty="0"/>
              <a:t> </a:t>
            </a:r>
            <a:r>
              <a:rPr lang="de-DE" sz="2800" dirty="0" err="1"/>
              <a:t>therapie</a:t>
            </a:r>
            <a:r>
              <a:rPr lang="de-DE" sz="2800" dirty="0"/>
              <a:t> (SBT). München: CIP-Medien-Verlag</a:t>
            </a:r>
            <a:br>
              <a:rPr lang="de-DE" sz="2800" dirty="0"/>
            </a:br>
            <a:r>
              <a:rPr lang="de-DE" sz="2800" dirty="0">
                <a:hlinkClick r:id="rId2"/>
              </a:rPr>
              <a:t>www.bod.de</a:t>
            </a:r>
            <a:r>
              <a:rPr lang="de-DE" sz="2800" dirty="0"/>
              <a:t> </a:t>
            </a:r>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p:txBody>
          <a:bodyPr/>
          <a:lstStyle/>
          <a:p>
            <a:r>
              <a:rPr lang="de-DE"/>
              <a:t>Neue Publikationen Serge Sulz 2025-06</a:t>
            </a:r>
          </a:p>
        </p:txBody>
      </p:sp>
      <p:pic>
        <p:nvPicPr>
          <p:cNvPr id="5122" name="Picture 2" descr="Evaluation und Prädiktion therapeutischer Veränderung im Rahmen der Strategisch-Behavioralen Therapie (SBT)">
            <a:extLst>
              <a:ext uri="{FF2B5EF4-FFF2-40B4-BE49-F238E27FC236}">
                <a16:creationId xmlns:a16="http://schemas.microsoft.com/office/drawing/2014/main" id="{CBB22663-5490-CC4B-85B2-398982E4A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136524"/>
            <a:ext cx="4826000" cy="626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3729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628650" y="365126"/>
            <a:ext cx="2965450" cy="5349874"/>
          </a:xfrm>
        </p:spPr>
        <p:txBody>
          <a:bodyPr>
            <a:noAutofit/>
          </a:bodyPr>
          <a:lstStyle/>
          <a:p>
            <a:r>
              <a:rPr lang="de-DE" sz="3200" dirty="0"/>
              <a:t>Susanne Schönwald: Biographische Determinanten der Disposition zu psychischen Erkrankungen. München: CIP-Medien-Verlag</a:t>
            </a:r>
            <a:br>
              <a:rPr lang="de-DE" sz="3200" dirty="0"/>
            </a:br>
            <a:r>
              <a:rPr lang="de-DE" sz="3200" dirty="0">
                <a:hlinkClick r:id="rId2"/>
              </a:rPr>
              <a:t>www.bod.de</a:t>
            </a:r>
            <a:r>
              <a:rPr lang="de-DE" sz="3200" dirty="0"/>
              <a:t> </a:t>
            </a:r>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p:txBody>
          <a:bodyPr/>
          <a:lstStyle/>
          <a:p>
            <a:r>
              <a:rPr lang="de-DE"/>
              <a:t>Neue Publikationen Serge Sulz 2025-06</a:t>
            </a:r>
          </a:p>
        </p:txBody>
      </p:sp>
      <p:pic>
        <p:nvPicPr>
          <p:cNvPr id="1026" name="Picture 2" descr="Biographische Determinanten der Disposition zu psychischer Erkrankung">
            <a:extLst>
              <a:ext uri="{FF2B5EF4-FFF2-40B4-BE49-F238E27FC236}">
                <a16:creationId xmlns:a16="http://schemas.microsoft.com/office/drawing/2014/main" id="{0A2176A3-0A18-654C-9084-15DBCC182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0" y="254000"/>
            <a:ext cx="49022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0823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628650" y="365126"/>
            <a:ext cx="2965450" cy="5349874"/>
          </a:xfrm>
        </p:spPr>
        <p:txBody>
          <a:bodyPr>
            <a:noAutofit/>
          </a:bodyPr>
          <a:lstStyle/>
          <a:p>
            <a:r>
              <a:rPr lang="de-DE" sz="3200" dirty="0"/>
              <a:t>Veit-Uwe Hoy:</a:t>
            </a:r>
            <a:br>
              <a:rPr lang="de-DE" sz="3200" dirty="0"/>
            </a:br>
            <a:r>
              <a:rPr lang="de-DE" sz="3200" dirty="0"/>
              <a:t>Evaluation des strategisch-</a:t>
            </a:r>
            <a:r>
              <a:rPr lang="de-DE" sz="3200" dirty="0" err="1"/>
              <a:t>behavioralen</a:t>
            </a:r>
            <a:r>
              <a:rPr lang="de-DE" sz="3200" dirty="0"/>
              <a:t> Therapiemoduls „Entwicklung als Therapie“.</a:t>
            </a:r>
            <a:br>
              <a:rPr lang="de-DE" sz="3200" dirty="0"/>
            </a:br>
            <a:r>
              <a:rPr lang="de-DE" sz="3200" dirty="0"/>
              <a:t>München: CIP-Medien-Verlag</a:t>
            </a:r>
            <a:br>
              <a:rPr lang="de-DE" sz="3200" dirty="0"/>
            </a:br>
            <a:r>
              <a:rPr lang="de-DE" sz="3200" dirty="0">
                <a:hlinkClick r:id="rId2"/>
              </a:rPr>
              <a:t>www.bod.de</a:t>
            </a:r>
            <a:r>
              <a:rPr lang="de-DE" sz="3200" dirty="0"/>
              <a:t> </a:t>
            </a:r>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p:txBody>
          <a:bodyPr/>
          <a:lstStyle/>
          <a:p>
            <a:r>
              <a:rPr lang="de-DE"/>
              <a:t>Neue Publikationen Serge Sulz 2025-06</a:t>
            </a:r>
          </a:p>
        </p:txBody>
      </p:sp>
      <p:pic>
        <p:nvPicPr>
          <p:cNvPr id="2050" name="Picture 2" descr="Evaluation des strategisch-behavioralen Therapiemoduls „Entwicklung als Therapie“">
            <a:extLst>
              <a:ext uri="{FF2B5EF4-FFF2-40B4-BE49-F238E27FC236}">
                <a16:creationId xmlns:a16="http://schemas.microsoft.com/office/drawing/2014/main" id="{AC75C481-6511-294F-8DDD-6CE89F634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900" y="254000"/>
            <a:ext cx="49022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9187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628650" y="365126"/>
            <a:ext cx="2965450" cy="5349874"/>
          </a:xfrm>
        </p:spPr>
        <p:txBody>
          <a:bodyPr>
            <a:noAutofit/>
          </a:bodyPr>
          <a:lstStyle/>
          <a:p>
            <a:r>
              <a:rPr lang="de-DE" sz="3200" dirty="0"/>
              <a:t>Pia-Marie </a:t>
            </a:r>
            <a:r>
              <a:rPr lang="de-DE" sz="3200" dirty="0" err="1"/>
              <a:t>Comanns</a:t>
            </a:r>
            <a:r>
              <a:rPr lang="de-DE" sz="3200" dirty="0"/>
              <a:t> &amp; Kurt Wedlich:</a:t>
            </a:r>
            <a:br>
              <a:rPr lang="de-DE" sz="3200" dirty="0"/>
            </a:br>
            <a:r>
              <a:rPr lang="de-DE" sz="3200" dirty="0"/>
              <a:t>Was bestimmt den Menschen?</a:t>
            </a:r>
            <a:br>
              <a:rPr lang="de-DE" sz="3200" dirty="0"/>
            </a:br>
            <a:r>
              <a:rPr lang="de-DE" sz="3200" dirty="0"/>
              <a:t>Gießen: Reihe CIP-</a:t>
            </a:r>
            <a:r>
              <a:rPr lang="de-DE" sz="3200" dirty="0" err="1"/>
              <a:t>Medie</a:t>
            </a:r>
            <a:r>
              <a:rPr lang="de-DE" sz="3200" dirty="0"/>
              <a:t> im Psychosozial-Verlag</a:t>
            </a:r>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p:txBody>
          <a:bodyPr/>
          <a:lstStyle/>
          <a:p>
            <a:r>
              <a:rPr lang="de-DE"/>
              <a:t>Neue Publikationen Serge Sulz 2025-06</a:t>
            </a:r>
          </a:p>
        </p:txBody>
      </p:sp>
      <p:pic>
        <p:nvPicPr>
          <p:cNvPr id="6" name="Grafik 5">
            <a:extLst>
              <a:ext uri="{FF2B5EF4-FFF2-40B4-BE49-F238E27FC236}">
                <a16:creationId xmlns:a16="http://schemas.microsoft.com/office/drawing/2014/main" id="{70B1C3A8-C88B-AB4F-BF50-5F5CD8D3B925}"/>
              </a:ext>
            </a:extLst>
          </p:cNvPr>
          <p:cNvPicPr>
            <a:picLocks noChangeAspect="1"/>
          </p:cNvPicPr>
          <p:nvPr/>
        </p:nvPicPr>
        <p:blipFill>
          <a:blip r:embed="rId2"/>
          <a:stretch>
            <a:fillRect/>
          </a:stretch>
        </p:blipFill>
        <p:spPr>
          <a:xfrm>
            <a:off x="4216400" y="182752"/>
            <a:ext cx="4777959" cy="5900547"/>
          </a:xfrm>
          <a:prstGeom prst="rect">
            <a:avLst/>
          </a:prstGeom>
        </p:spPr>
      </p:pic>
    </p:spTree>
    <p:extLst>
      <p:ext uri="{BB962C8B-B14F-4D97-AF65-F5344CB8AC3E}">
        <p14:creationId xmlns:p14="http://schemas.microsoft.com/office/powerpoint/2010/main" val="26305535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406400" y="365126"/>
            <a:ext cx="3987802" cy="5349874"/>
          </a:xfrm>
        </p:spPr>
        <p:txBody>
          <a:bodyPr>
            <a:noAutofit/>
          </a:bodyPr>
          <a:lstStyle/>
          <a:p>
            <a:r>
              <a:rPr lang="de-DE" sz="2400" dirty="0"/>
              <a:t>Thomas </a:t>
            </a:r>
            <a:r>
              <a:rPr lang="de-DE" sz="2400" dirty="0" err="1"/>
              <a:t>Kaufmayer</a:t>
            </a:r>
            <a:r>
              <a:rPr lang="de-DE" sz="2400" dirty="0"/>
              <a:t>:</a:t>
            </a:r>
            <a:br>
              <a:rPr lang="de-DE" sz="2400" dirty="0"/>
            </a:br>
            <a:r>
              <a:rPr lang="de-DE" sz="2400" dirty="0"/>
              <a:t>Behandlungserfolg und Prädiktoren</a:t>
            </a:r>
            <a:br>
              <a:rPr lang="de-DE" sz="2400" dirty="0"/>
            </a:br>
            <a:r>
              <a:rPr lang="de-DE" sz="2400" dirty="0"/>
              <a:t>der therapeutischen Veränderung</a:t>
            </a:r>
            <a:br>
              <a:rPr lang="de-DE" sz="2400" dirty="0"/>
            </a:br>
            <a:r>
              <a:rPr lang="de-DE" sz="2400" dirty="0"/>
              <a:t>bei ambulanter Depressionsbehandlung</a:t>
            </a:r>
            <a:br>
              <a:rPr lang="de-DE" sz="2400" dirty="0"/>
            </a:br>
            <a:r>
              <a:rPr lang="de-DE" sz="2400" dirty="0"/>
              <a:t>mit Psychiatrischer Kurz-Psychotherapie (PKP)</a:t>
            </a:r>
            <a:br>
              <a:rPr lang="de-DE" sz="2400" dirty="0"/>
            </a:br>
            <a:r>
              <a:rPr lang="de-DE" sz="2400" dirty="0"/>
              <a:t>München: CIP-Medien</a:t>
            </a:r>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a:xfrm>
            <a:off x="857251" y="6310311"/>
            <a:ext cx="3086100" cy="365125"/>
          </a:xfrm>
        </p:spPr>
        <p:txBody>
          <a:bodyPr/>
          <a:lstStyle/>
          <a:p>
            <a:r>
              <a:rPr lang="de-DE"/>
              <a:t>Neue Publikationen Serge Sulz 2025-06</a:t>
            </a:r>
            <a:endParaRPr lang="de-DE" dirty="0"/>
          </a:p>
        </p:txBody>
      </p:sp>
      <p:pic>
        <p:nvPicPr>
          <p:cNvPr id="1028" name="Picture 4" descr="Behandlungserfolg und Prädiktoren der therapeutischen… von Thomas Kaufmayer  | ISBN 978-3-7392-3479-3 | Fachbuch online kaufen - Lehmanns.de">
            <a:extLst>
              <a:ext uri="{FF2B5EF4-FFF2-40B4-BE49-F238E27FC236}">
                <a16:creationId xmlns:a16="http://schemas.microsoft.com/office/drawing/2014/main" id="{B385DBFE-3826-444A-8A3E-36C6CED8E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9658" y="0"/>
            <a:ext cx="5104342" cy="66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8649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938E085-D9BD-374B-90C7-82ADDA8E34D4}"/>
              </a:ext>
            </a:extLst>
          </p:cNvPr>
          <p:cNvSpPr>
            <a:spLocks noGrp="1"/>
          </p:cNvSpPr>
          <p:nvPr>
            <p:ph type="title"/>
          </p:nvPr>
        </p:nvSpPr>
        <p:spPr>
          <a:xfrm>
            <a:off x="406400" y="365126"/>
            <a:ext cx="3987802" cy="5349874"/>
          </a:xfrm>
        </p:spPr>
        <p:txBody>
          <a:bodyPr>
            <a:noAutofit/>
          </a:bodyPr>
          <a:lstStyle/>
          <a:p>
            <a:r>
              <a:rPr lang="de-DE" sz="2400" dirty="0"/>
              <a:t>Manuel Peters:</a:t>
            </a:r>
            <a:br>
              <a:rPr lang="de-DE" sz="2400" dirty="0"/>
            </a:br>
            <a:r>
              <a:rPr lang="de-DE" sz="2400" i="1" dirty="0"/>
              <a:t>Psychiatrische Kurz-Psychotherapie (PKP) der Depression</a:t>
            </a:r>
            <a:br>
              <a:rPr lang="de-DE" sz="2400" dirty="0"/>
            </a:br>
            <a:r>
              <a:rPr lang="de-DE" sz="2400" i="1" dirty="0"/>
              <a:t>Eine vergleichende Evaluationsstudie zur Effektivität und Effizienz von Kurz- und Langzeittherapie im ambulanten Setting</a:t>
            </a:r>
            <a:br>
              <a:rPr lang="de-DE" sz="2400" dirty="0"/>
            </a:br>
            <a:r>
              <a:rPr lang="de-DE" sz="2400" dirty="0"/>
              <a:t>München: Universitätsbibliothek</a:t>
            </a:r>
            <a:br>
              <a:rPr lang="de-DE" sz="2400" dirty="0"/>
            </a:br>
            <a:r>
              <a:rPr lang="de-DE" sz="2400" dirty="0">
                <a:hlinkClick r:id="rId2"/>
              </a:rPr>
              <a:t>https://edoc.ub.uni-muenchen.de/27471/</a:t>
            </a:r>
            <a:r>
              <a:rPr lang="de-DE" sz="2400" dirty="0"/>
              <a:t> </a:t>
            </a:r>
          </a:p>
        </p:txBody>
      </p:sp>
      <p:sp>
        <p:nvSpPr>
          <p:cNvPr id="4" name="Fußzeilenplatzhalter 3">
            <a:extLst>
              <a:ext uri="{FF2B5EF4-FFF2-40B4-BE49-F238E27FC236}">
                <a16:creationId xmlns:a16="http://schemas.microsoft.com/office/drawing/2014/main" id="{B63695C7-D3AE-3C44-B8DF-4DEE3159484C}"/>
              </a:ext>
            </a:extLst>
          </p:cNvPr>
          <p:cNvSpPr>
            <a:spLocks noGrp="1"/>
          </p:cNvSpPr>
          <p:nvPr>
            <p:ph type="ftr" sz="quarter" idx="11"/>
          </p:nvPr>
        </p:nvSpPr>
        <p:spPr>
          <a:xfrm>
            <a:off x="1200150" y="6310311"/>
            <a:ext cx="3086100" cy="365125"/>
          </a:xfrm>
        </p:spPr>
        <p:txBody>
          <a:bodyPr/>
          <a:lstStyle/>
          <a:p>
            <a:r>
              <a:rPr lang="de-DE" dirty="0"/>
              <a:t>Neue Publikationen Serge Sulz 2025-06</a:t>
            </a:r>
          </a:p>
        </p:txBody>
      </p:sp>
      <p:pic>
        <p:nvPicPr>
          <p:cNvPr id="2" name="Picture 2">
            <a:extLst>
              <a:ext uri="{FF2B5EF4-FFF2-40B4-BE49-F238E27FC236}">
                <a16:creationId xmlns:a16="http://schemas.microsoft.com/office/drawing/2014/main" id="{108FEBD0-C8AD-37FC-1B3E-201B574A6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202" y="0"/>
            <a:ext cx="48371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132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CB91A4D-AD82-409D-91A7-1B66ADAB9846}"/>
              </a:ext>
            </a:extLst>
          </p:cNvPr>
          <p:cNvPicPr>
            <a:picLocks noChangeAspect="1"/>
          </p:cNvPicPr>
          <p:nvPr/>
        </p:nvPicPr>
        <p:blipFill>
          <a:blip r:embed="rId2"/>
          <a:stretch>
            <a:fillRect/>
          </a:stretch>
        </p:blipFill>
        <p:spPr>
          <a:xfrm>
            <a:off x="1845752" y="853502"/>
            <a:ext cx="6976500" cy="5844956"/>
          </a:xfrm>
          <a:prstGeom prst="rect">
            <a:avLst/>
          </a:prstGeom>
        </p:spPr>
      </p:pic>
      <p:sp>
        <p:nvSpPr>
          <p:cNvPr id="4" name="Fußzeilenplatzhalter 3">
            <a:extLst>
              <a:ext uri="{FF2B5EF4-FFF2-40B4-BE49-F238E27FC236}">
                <a16:creationId xmlns:a16="http://schemas.microsoft.com/office/drawing/2014/main" id="{42DD6499-367F-4020-863C-24F7C219E90A}"/>
              </a:ext>
            </a:extLst>
          </p:cNvPr>
          <p:cNvSpPr>
            <a:spLocks noGrp="1"/>
          </p:cNvSpPr>
          <p:nvPr>
            <p:ph type="ftr" sz="quarter" idx="11"/>
          </p:nvPr>
        </p:nvSpPr>
        <p:spPr>
          <a:xfrm>
            <a:off x="0" y="6568355"/>
            <a:ext cx="3810000" cy="260206"/>
          </a:xfrm>
        </p:spPr>
        <p:txBody>
          <a:bodyPr/>
          <a:lstStyle/>
          <a:p>
            <a:r>
              <a:rPr lang="de-DE"/>
              <a:t>Neue Publikationen Serge Sulz 2025-06</a:t>
            </a:r>
            <a:endParaRPr lang="de-DE" dirty="0"/>
          </a:p>
        </p:txBody>
      </p:sp>
      <p:sp>
        <p:nvSpPr>
          <p:cNvPr id="6" name="Titel 3">
            <a:extLst>
              <a:ext uri="{FF2B5EF4-FFF2-40B4-BE49-F238E27FC236}">
                <a16:creationId xmlns:a16="http://schemas.microsoft.com/office/drawing/2014/main" id="{C0289DA3-B64B-471B-B9CE-76198DC06F00}"/>
              </a:ext>
            </a:extLst>
          </p:cNvPr>
          <p:cNvSpPr>
            <a:spLocks noGrp="1"/>
          </p:cNvSpPr>
          <p:nvPr>
            <p:ph type="title"/>
          </p:nvPr>
        </p:nvSpPr>
        <p:spPr>
          <a:xfrm>
            <a:off x="285750" y="159542"/>
            <a:ext cx="8229600" cy="365125"/>
          </a:xfrm>
        </p:spPr>
        <p:txBody>
          <a:bodyPr>
            <a:noAutofit/>
          </a:bodyPr>
          <a:lstStyle/>
          <a:p>
            <a:r>
              <a:rPr lang="de-DE" sz="2800" dirty="0"/>
              <a:t>Serge Sulz Mit Gefühlen umgehen</a:t>
            </a:r>
          </a:p>
        </p:txBody>
      </p:sp>
      <p:pic>
        <p:nvPicPr>
          <p:cNvPr id="3" name="Grafik 2">
            <a:extLst>
              <a:ext uri="{FF2B5EF4-FFF2-40B4-BE49-F238E27FC236}">
                <a16:creationId xmlns:a16="http://schemas.microsoft.com/office/drawing/2014/main" id="{2405F3CF-1ECC-48B3-0393-AB684010E2C8}"/>
              </a:ext>
            </a:extLst>
          </p:cNvPr>
          <p:cNvPicPr>
            <a:picLocks noChangeAspect="1"/>
          </p:cNvPicPr>
          <p:nvPr/>
        </p:nvPicPr>
        <p:blipFill>
          <a:blip r:embed="rId3"/>
          <a:stretch>
            <a:fillRect/>
          </a:stretch>
        </p:blipFill>
        <p:spPr>
          <a:xfrm>
            <a:off x="641861" y="2634530"/>
            <a:ext cx="3758689" cy="3933825"/>
          </a:xfrm>
          <a:prstGeom prst="rect">
            <a:avLst/>
          </a:prstGeom>
        </p:spPr>
      </p:pic>
    </p:spTree>
    <p:extLst>
      <p:ext uri="{BB962C8B-B14F-4D97-AF65-F5344CB8AC3E}">
        <p14:creationId xmlns:p14="http://schemas.microsoft.com/office/powerpoint/2010/main" val="1223355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F60DE3F-23BF-47EC-A957-CDFBA5AAE619}"/>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903B7E49-325C-4E22-950B-73FD02DFB392}"/>
              </a:ext>
            </a:extLst>
          </p:cNvPr>
          <p:cNvPicPr>
            <a:picLocks noChangeAspect="1"/>
          </p:cNvPicPr>
          <p:nvPr/>
        </p:nvPicPr>
        <p:blipFill>
          <a:blip r:embed="rId2"/>
          <a:stretch>
            <a:fillRect/>
          </a:stretch>
        </p:blipFill>
        <p:spPr>
          <a:xfrm>
            <a:off x="987667" y="425731"/>
            <a:ext cx="7527683" cy="6432269"/>
          </a:xfrm>
          <a:prstGeom prst="rect">
            <a:avLst/>
          </a:prstGeom>
        </p:spPr>
      </p:pic>
      <p:sp>
        <p:nvSpPr>
          <p:cNvPr id="4" name="Fußzeilenplatzhalter 3">
            <a:extLst>
              <a:ext uri="{FF2B5EF4-FFF2-40B4-BE49-F238E27FC236}">
                <a16:creationId xmlns:a16="http://schemas.microsoft.com/office/drawing/2014/main" id="{08A4F772-30AB-4B1F-9792-BE4D0C6E4ADC}"/>
              </a:ext>
            </a:extLst>
          </p:cNvPr>
          <p:cNvSpPr>
            <a:spLocks noGrp="1"/>
          </p:cNvSpPr>
          <p:nvPr>
            <p:ph type="ftr" sz="quarter" idx="11"/>
          </p:nvPr>
        </p:nvSpPr>
        <p:spPr>
          <a:xfrm>
            <a:off x="0" y="6538913"/>
            <a:ext cx="3086100" cy="365125"/>
          </a:xfrm>
        </p:spPr>
        <p:txBody>
          <a:bodyPr/>
          <a:lstStyle/>
          <a:p>
            <a:r>
              <a:rPr lang="de-DE"/>
              <a:t>Neue Publikationen Serge Sulz 2025-06</a:t>
            </a:r>
            <a:endParaRPr lang="de-DE" dirty="0"/>
          </a:p>
        </p:txBody>
      </p:sp>
      <p:sp>
        <p:nvSpPr>
          <p:cNvPr id="6" name="Titel 3">
            <a:extLst>
              <a:ext uri="{FF2B5EF4-FFF2-40B4-BE49-F238E27FC236}">
                <a16:creationId xmlns:a16="http://schemas.microsoft.com/office/drawing/2014/main" id="{0D865EA0-8812-491B-8A04-2F55E0F5EC9C}"/>
              </a:ext>
            </a:extLst>
          </p:cNvPr>
          <p:cNvSpPr>
            <a:spLocks noGrp="1"/>
          </p:cNvSpPr>
          <p:nvPr>
            <p:ph type="title"/>
          </p:nvPr>
        </p:nvSpPr>
        <p:spPr>
          <a:xfrm>
            <a:off x="285750" y="136524"/>
            <a:ext cx="8229600" cy="267492"/>
          </a:xfrm>
        </p:spPr>
        <p:txBody>
          <a:bodyPr>
            <a:noAutofit/>
          </a:bodyPr>
          <a:lstStyle/>
          <a:p>
            <a:r>
              <a:rPr lang="de-DE" sz="2800" dirty="0"/>
              <a:t>Sulz Kurz-Psychotherapie mit Sprechstundenkarten</a:t>
            </a:r>
          </a:p>
        </p:txBody>
      </p:sp>
    </p:spTree>
    <p:extLst>
      <p:ext uri="{BB962C8B-B14F-4D97-AF65-F5344CB8AC3E}">
        <p14:creationId xmlns:p14="http://schemas.microsoft.com/office/powerpoint/2010/main" val="326414077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4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10870</Words>
  <Application>Microsoft Macintosh PowerPoint</Application>
  <PresentationFormat>Bildschirmpräsentation (4:3)</PresentationFormat>
  <Paragraphs>461</Paragraphs>
  <Slides>77</Slides>
  <Notes>1</Notes>
  <HiddenSlides>0</HiddenSlides>
  <MMClips>0</MMClips>
  <ScaleCrop>false</ScaleCrop>
  <HeadingPairs>
    <vt:vector size="6" baseType="variant">
      <vt:variant>
        <vt:lpstr>Verwendete Schriftarten</vt:lpstr>
      </vt:variant>
      <vt:variant>
        <vt:i4>10</vt:i4>
      </vt:variant>
      <vt:variant>
        <vt:lpstr>Design</vt:lpstr>
      </vt:variant>
      <vt:variant>
        <vt:i4>6</vt:i4>
      </vt:variant>
      <vt:variant>
        <vt:lpstr>Folientitel</vt:lpstr>
      </vt:variant>
      <vt:variant>
        <vt:i4>77</vt:i4>
      </vt:variant>
    </vt:vector>
  </HeadingPairs>
  <TitlesOfParts>
    <vt:vector size="93" baseType="lpstr">
      <vt:lpstr>Arial</vt:lpstr>
      <vt:lpstr>Arial</vt:lpstr>
      <vt:lpstr>ArialNarrow</vt:lpstr>
      <vt:lpstr>Calibri</vt:lpstr>
      <vt:lpstr>Calibri Light</vt:lpstr>
      <vt:lpstr>FutonOutlineNormal</vt:lpstr>
      <vt:lpstr>FuturaSB-Light</vt:lpstr>
      <vt:lpstr>FuturaSB-Medium</vt:lpstr>
      <vt:lpstr>Times New Roman</vt:lpstr>
      <vt:lpstr>Wingdings</vt:lpstr>
      <vt:lpstr>Office</vt:lpstr>
      <vt:lpstr>14_Office</vt:lpstr>
      <vt:lpstr>1_Office</vt:lpstr>
      <vt:lpstr>8_Office</vt:lpstr>
      <vt:lpstr>2_Office</vt:lpstr>
      <vt:lpstr>3_Office</vt:lpstr>
      <vt:lpstr>Literature from SBT-laboratory: Serge Sulz &amp; Team   New Publications (EMVT, SBT, PKP)</vt:lpstr>
      <vt:lpstr>PowerPoint-Präsentation</vt:lpstr>
      <vt:lpstr>Bewegende Momente und Schritte in der Psychotherapie </vt:lpstr>
      <vt:lpstr>PowerPoint-Präsentation</vt:lpstr>
      <vt:lpstr>Serge Sulz  Mentalisierungsfördernde Verhaltenstherapie</vt:lpstr>
      <vt:lpstr>PowerPoint-Präsentation</vt:lpstr>
      <vt:lpstr>Bachg &amp; Sulz: Die Bühnen des Bewusstseins – die Pessotherapie. Psychosozial-Verlag 2022   Original-Artikel von Albert Pesso, Lowjis Perquin u.a.</vt:lpstr>
      <vt:lpstr>Serge Sulz Mit Gefühlen umgehen</vt:lpstr>
      <vt:lpstr>Sulz Kurz-Psychotherapie mit Sprechstundenkarten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Thomas Bronisch, Serge K. D. Sulz (Hg.) Schizophrenie-Update: Psychotherapie bei Psychosen heute Psychotherapie 2020, 25 (1)</vt:lpstr>
      <vt:lpstr>Serge K.D. Sulz, Alfred Walter, Florian Sedlacek (Hg.) U3-Kinder in Familie und Kinderkrippe Psychotherapie 2020, 25 (2)</vt:lpstr>
      <vt:lpstr>PowerPoint-Präsentation</vt:lpstr>
      <vt:lpstr>PowerPoint-Präsentation</vt:lpstr>
      <vt:lpstr>Sulz Gute Kurzzeittherapie in 12 plus 12 Stunden Buchreihe: CIP - Medien Verlag: Psychosozial-Verlag 332 Seiten, Broschur, 250 x 210 mm Erschienen im August 2017 ISBN-13: 978-3-8629-4048-6, Bestell-Nr.: 82048 </vt:lpstr>
      <vt:lpstr>Serge Sulz: Als Sisyphus seinen Stein losließ.  Oder: Verlieben ist verrückt. Psychosozial-Verlag</vt:lpstr>
      <vt:lpstr>Eric Leibing, Wolfgang Hiller, Serge K.D. Sulz (Hg.) Lehrbuch der Psychotherapie / Bd. 3: Verhaltenstherapie 2. überarb. und erw. Neuauflage</vt:lpstr>
      <vt:lpstr>Sulz Verhaltensdiagnostik und Fallkonzeption</vt:lpstr>
      <vt:lpstr>PowerPoint-Präsentation</vt:lpstr>
      <vt:lpstr>Sulz / Antoni / Hagleitner: Psychotherapie der Alkoholabhängigkeit. Stuttgart: Kohlhammer-Verlag</vt:lpstr>
      <vt:lpstr>Serge Sulz &amp; Ute Gräff-Rudolph: Supervision in der Verhaltenstherapie. Stuttgart: Kohlhammer-Verlag</vt:lpstr>
      <vt:lpstr>Serge K. D. Sulz (Hg.) Selbsterfahrung - qualifizierte und empirisch evaluierte Konzepte Psychotherapie 2019, 24 (2)</vt:lpstr>
      <vt:lpstr>Serge K. D. Sulz, Miriam Sichort-Hebing, Alfred Walter (Hg.) Gruppen-Psychotherapien - höchst wirksam, ganz einfach und sehr beliebt Psychotherapie 2019, 24 (1)</vt:lpstr>
      <vt:lpstr>Sulz, Walter, Sedlacek Schadet die Kinderkrippe meinem Kind?</vt:lpstr>
      <vt:lpstr>Sulz Risiken der Betreuung in Kinderkrippen – Neue empirische Studien</vt:lpstr>
      <vt:lpstr>Sulz &amp; Höfling … und er entwickelt sich doch. Entwicklung durch Psychotherapie</vt:lpstr>
      <vt:lpstr>Sulz Depression Ratgeber &amp; Manual</vt:lpstr>
      <vt:lpstr>Sulz (Hrg.) Psychotherapie ist mehr als Wissenschaft</vt:lpstr>
      <vt:lpstr>Sulz (Hrsg.) Von der Psychotherapie-Wissenschaft zur Kunst der Psychotherapie</vt:lpstr>
      <vt:lpstr>PowerPoint-Präsentation</vt:lpstr>
      <vt:lpstr>Serge K.D. Sulz, Beate Deckert (Hg.) Psychotherapiekarten für die Praxis Depression PKP Handbuch Depression</vt:lpstr>
      <vt:lpstr>Serge K.D. Sulz, Miriam Sichort-Hebing, Petra Jänsch Psychotherapiekarten für die Praxis Angst &amp; Zwang PKP Handbuch</vt:lpstr>
      <vt:lpstr>Serge K.D. Sulz et al. (Hg.) Psychotherapiekarten für die Praxis Alkoholabhängigkeit PKP Handbuch Alkohol</vt:lpstr>
      <vt:lpstr>Serge K.D. Sulz (Hg.) Psychotherapie-Grundkurs und Praxisleitfaden: Therapie-Durchführung in Klinik und Praxis PKP-Handbuch Grundkurs</vt:lpstr>
      <vt:lpstr>Serge K. D. Sulz, Thomas Bronisch (Hg.) Therapie von Störungen der Emotionsregulation Psychotherapie 2017, 22 (1)</vt:lpstr>
      <vt:lpstr>Serge K. D. Sulz, Siegfried Höfling (Hg.) Heilende Zeit - Zeitsensibilität in Kurzzeit-Psychotherapien Psychotherapie 2018, 23 (1)</vt:lpstr>
      <vt:lpstr>Literatur – neue Sulz-Publikationen ab 2015</vt:lpstr>
      <vt:lpstr>Weitere Bücher und Publikationen Serge Sulz</vt:lpstr>
      <vt:lpstr>Sulz Serge K. D., Thomas Bronisch (Hg) Verständnis und Psychotherapie der Narzisstischen Persönlichkeitsstörungen Psychotherapie 2014, 19 (1)</vt:lpstr>
      <vt:lpstr>Sulz Serge K. D. (Hg.) Strategische Therapien SKT, SBT, SJT, PKP   Psychotherapie 2014, 19 (2)</vt:lpstr>
      <vt:lpstr>Serge K.D. Sulz, Sabine Burkhardt (Hg.) Das Coaching-Fallbuch 13 Berichte über effektive Business-Coachings. Mit einer Einführung in das Strategische Coaching</vt:lpstr>
      <vt:lpstr>Serge K. D. Sulz, Thomas Bronisch (Hg) States of Mind, Ego States, Selbstmodus Psychotherapie 2013, 18 (2)</vt:lpstr>
      <vt:lpstr>Serge K.D. Sulz, Thomas Bronisch (Hg) Körper und Entwicklung - Embodiment</vt:lpstr>
      <vt:lpstr>Serge K.D. Sulz, Wolfgang Milch (Hg.) Mentalisierungs- und Bindungsentwicklung in psychodynamischen und behavioralen Therapien Die Essenz wirksamer Psychotherapie</vt:lpstr>
      <vt:lpstr>Serge K.D. Sulz, Gernot Hauke (Hg.) Strategisch-Behaviorale Therapie SBT Theorie und Praxis eines innovativen Psychotherapieansatzes</vt:lpstr>
      <vt:lpstr>Serge K.D. Sulz Supervision, Intervision und Intravision in Ambulanz, Klinik und Praxis Konzeption und Durchführung im Rahmen kognitiv-behavioraler und integrativer Psychotherapie</vt:lpstr>
      <vt:lpstr>Serge K.D. Sulz Therapiebuch III - Von der Strategie des Symptoms zur Strategie der Therapie Schema- und Funktionsanalytisches Psychotherapie-Lehrbuch</vt:lpstr>
      <vt:lpstr>Serge K.D. Sulz und Gerhard Lenz (Hg.) Von der Kognition zur Emotion Psychotherapie mit Gefühlen</vt:lpstr>
      <vt:lpstr>R.D. Hirsch, Thomas Bronisch, Serge K.D. Sulz (Hg) Das Alter birgt viele Chancen Psychotherapie als Türöffner</vt:lpstr>
      <vt:lpstr>Thomas Bronisch, Serge K.D. Sulz (Hg.) Psychotherapie der Aggression Keine Angst vor Wut</vt:lpstr>
      <vt:lpstr>Serge K.D. Sulz, Thomas Bronisch (Hg.) Krisenintervention und Notfall in Psychotherapie und Psychiatrie</vt:lpstr>
      <vt:lpstr>Serge K.D. Sulz (Hg.) Wer rettet Paare und Familien aus ihrer Not? Paar- und Familientherapie als Hauptstrategie in der Behandlung psychischer Störungen</vt:lpstr>
      <vt:lpstr>Serge K.D. Sulz, Leonhard Schrenker, Christoph Schricker (Hg.) Die Psychotherapie entdeckt den Körper. Oder: Keine Psychotherapie ohne Körperarbeit</vt:lpstr>
      <vt:lpstr>Serge K.D. Sulz Internes Qualitätsmanagement in psychotherapeutischer Praxis und Ambulanz Etablierung, Erweiterung und Kombination mit Qualitätszirkeln</vt:lpstr>
      <vt:lpstr>Serge K.D.. Sulz, Julian Sulz Emotionen Gefühle erkennen, verstehen und handhaben</vt:lpstr>
      <vt:lpstr>Serge K.D. Sulz, Hans P Heekerens Familien in Therapie Grundlagen und Anwendung kognitiv-behavioraler Familientherapie</vt:lpstr>
      <vt:lpstr>Serge Sulz (Hrsg.): Paartherapien. Von unglücklichen Verstrickungen zus befreiter Beziehung. Gießen: Reihe CIP-Medien im Psychosozial-Verlag</vt:lpstr>
      <vt:lpstr>Andere Autoren der Arbeitsgruppe SBT-MVT-PKP-VDS</vt:lpstr>
      <vt:lpstr>Annette Richter-Benedikt: Strategische Jugendlichentherapie SJT. München: CIP-Medien-Verlag www.bod.de </vt:lpstr>
      <vt:lpstr>Florian Sedlacek: Strategische Jugendlichentherapie (SJT) bei internalisierenden Störungen. München: CIP-Medien-Verlag www.bod.de </vt:lpstr>
      <vt:lpstr>Florian Sedlacek, Sandra Peukert, Annette Richter-Benedikt:Praxisbuch Strategische Jugendlichentherapie bei internalisierenden Störungen. Gießen: Reihe CIP-Medien-im Psychosozial-Verlag </vt:lpstr>
      <vt:lpstr>Susanne Graßl: Analyse Impliziter und Expliziter Prozessfaktoren in der Psychotherapie – eine empirische Studie zur Relevanz beider Faktoren bei der Strategisch-Behavioralen therapie (SBT). München: CIP-Medien-Verlag www.bod.de </vt:lpstr>
      <vt:lpstr>Iris Liwowsky: Strategisch-Behaviorale Gruppen-Therapie. München: CIP-Medien-Verlag www.bod.de </vt:lpstr>
      <vt:lpstr>Miriam Hebing: Evaluation und Prädiktion therapeutischer Veränderung im Rahmen der Strategisch-Behavioralen therapie (SBT). München: CIP-Medien-Verlag www.bod.de </vt:lpstr>
      <vt:lpstr>Susanne Schönwald: Biographische Determinanten der Disposition zu psychischen Erkrankungen. München: CIP-Medien-Verlag www.bod.de </vt:lpstr>
      <vt:lpstr>Veit-Uwe Hoy: Evaluation des strategisch-behavioralen Therapiemoduls „Entwicklung als Therapie“. München: CIP-Medien-Verlag www.bod.de </vt:lpstr>
      <vt:lpstr>Pia-Marie Comanns &amp; Kurt Wedlich: Was bestimmt den Menschen? Gießen: Reihe CIP-Medie im Psychosozial-Verlag</vt:lpstr>
      <vt:lpstr>Thomas Kaufmayer: Behandlungserfolg und Prädiktoren der therapeutischen Veränderung bei ambulanter Depressionsbehandlung mit Psychiatrischer Kurz-Psychotherapie (PKP) München: CIP-Medien</vt:lpstr>
      <vt:lpstr>Manuel Peters: Psychiatrische Kurz-Psychotherapie (PKP) der Depression Eine vergleichende Evaluationsstudie zur Effektivität und Effizienz von Kurz- und Langzeittherapie im ambulanten Setting München: Universitätsbibliothek https://edoc.ub.uni-muenchen.de/27471/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Literature Serge Sulz  (as Author, Editor, Publisher) New Publications</dc:title>
  <dc:creator>Serge Sulz</dc:creator>
  <cp:lastModifiedBy>Prof. Dr. Dr. Sulz</cp:lastModifiedBy>
  <cp:revision>53</cp:revision>
  <cp:lastPrinted>2021-03-07T17:28:16Z</cp:lastPrinted>
  <dcterms:created xsi:type="dcterms:W3CDTF">2021-03-06T16:51:22Z</dcterms:created>
  <dcterms:modified xsi:type="dcterms:W3CDTF">2025-08-06T19:58:37Z</dcterms:modified>
</cp:coreProperties>
</file>